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8" r:id="rId3"/>
    <p:sldId id="279" r:id="rId4"/>
    <p:sldId id="257" r:id="rId5"/>
    <p:sldId id="300" r:id="rId6"/>
    <p:sldId id="301" r:id="rId7"/>
    <p:sldId id="302" r:id="rId8"/>
    <p:sldId id="280" r:id="rId9"/>
    <p:sldId id="281" r:id="rId10"/>
    <p:sldId id="282" r:id="rId11"/>
    <p:sldId id="283" r:id="rId12"/>
    <p:sldId id="299" r:id="rId13"/>
    <p:sldId id="298" r:id="rId14"/>
    <p:sldId id="303" r:id="rId15"/>
    <p:sldId id="304" r:id="rId16"/>
    <p:sldId id="306" r:id="rId17"/>
    <p:sldId id="305" r:id="rId18"/>
    <p:sldId id="307" r:id="rId19"/>
    <p:sldId id="276" r:id="rId20"/>
    <p:sldId id="30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68" autoAdjust="0"/>
  </p:normalViewPr>
  <p:slideViewPr>
    <p:cSldViewPr>
      <p:cViewPr varScale="1">
        <p:scale>
          <a:sx n="63" d="100"/>
          <a:sy n="63" d="100"/>
        </p:scale>
        <p:origin x="-103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FA9ECA-1364-4CE0-944A-BD3149A7E6E2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D0837324-3BD8-4FA5-8363-382CE0B922D5}">
      <dgm:prSet/>
      <dgm:spPr/>
      <dgm:t>
        <a:bodyPr/>
        <a:lstStyle/>
        <a:p>
          <a:r>
            <a:rPr lang="en-US" dirty="0" smtClean="0"/>
            <a:t>Completed</a:t>
          </a:r>
          <a:endParaRPr lang="en-GB" dirty="0"/>
        </a:p>
      </dgm:t>
    </dgm:pt>
    <dgm:pt modelId="{5D0F9CA3-2348-4C55-8246-55DA6E63C19C}" type="parTrans" cxnId="{7B6CEC03-1C86-4D17-945F-BC4694AB0B3C}">
      <dgm:prSet/>
      <dgm:spPr/>
      <dgm:t>
        <a:bodyPr/>
        <a:lstStyle/>
        <a:p>
          <a:endParaRPr lang="en-GB"/>
        </a:p>
      </dgm:t>
    </dgm:pt>
    <dgm:pt modelId="{670C15C9-ECFF-4ABB-BAFF-0919F63E9AF3}" type="sibTrans" cxnId="{7B6CEC03-1C86-4D17-945F-BC4694AB0B3C}">
      <dgm:prSet/>
      <dgm:spPr/>
      <dgm:t>
        <a:bodyPr/>
        <a:lstStyle/>
        <a:p>
          <a:endParaRPr lang="en-GB"/>
        </a:p>
      </dgm:t>
    </dgm:pt>
    <dgm:pt modelId="{DB4A0E7A-3607-4CA7-8C60-33E60D5C67E0}">
      <dgm:prSet/>
      <dgm:spPr/>
      <dgm:t>
        <a:bodyPr/>
        <a:lstStyle/>
        <a:p>
          <a:r>
            <a:rPr lang="en-GB" dirty="0" smtClean="0"/>
            <a:t>Visualization/Analysis of data flows</a:t>
          </a:r>
          <a:endParaRPr lang="en-GB" dirty="0"/>
        </a:p>
      </dgm:t>
    </dgm:pt>
    <dgm:pt modelId="{3E635279-31F1-4A00-A56B-D442AB1A1B8A}" type="parTrans" cxnId="{70279DAF-4657-40AA-A8B1-479C43E3D5EB}">
      <dgm:prSet/>
      <dgm:spPr/>
      <dgm:t>
        <a:bodyPr/>
        <a:lstStyle/>
        <a:p>
          <a:endParaRPr lang="en-GB"/>
        </a:p>
      </dgm:t>
    </dgm:pt>
    <dgm:pt modelId="{BD53ADD7-1B68-4A96-813A-1A1CB4B511CE}" type="sibTrans" cxnId="{70279DAF-4657-40AA-A8B1-479C43E3D5EB}">
      <dgm:prSet/>
      <dgm:spPr/>
      <dgm:t>
        <a:bodyPr/>
        <a:lstStyle/>
        <a:p>
          <a:endParaRPr lang="en-GB"/>
        </a:p>
      </dgm:t>
    </dgm:pt>
    <dgm:pt modelId="{3BDF5B84-F187-4F48-BA06-360EB1A86AAE}">
      <dgm:prSet/>
      <dgm:spPr/>
      <dgm:t>
        <a:bodyPr/>
        <a:lstStyle/>
        <a:p>
          <a:r>
            <a:rPr lang="en-US" dirty="0" smtClean="0"/>
            <a:t>Definition of list of concepts to be covered for the reporting framework</a:t>
          </a:r>
          <a:endParaRPr lang="en-GB" dirty="0"/>
        </a:p>
      </dgm:t>
    </dgm:pt>
    <dgm:pt modelId="{154AB53E-9793-412D-B104-C4836B3144E2}" type="parTrans" cxnId="{68985595-E021-4A00-BDEF-990CDA363D9A}">
      <dgm:prSet/>
      <dgm:spPr/>
      <dgm:t>
        <a:bodyPr/>
        <a:lstStyle/>
        <a:p>
          <a:endParaRPr lang="en-GB"/>
        </a:p>
      </dgm:t>
    </dgm:pt>
    <dgm:pt modelId="{2B908D54-0C6F-4663-9E84-7C0C911C1C83}" type="sibTrans" cxnId="{68985595-E021-4A00-BDEF-990CDA363D9A}">
      <dgm:prSet/>
      <dgm:spPr/>
      <dgm:t>
        <a:bodyPr/>
        <a:lstStyle/>
        <a:p>
          <a:endParaRPr lang="en-GB"/>
        </a:p>
      </dgm:t>
    </dgm:pt>
    <dgm:pt modelId="{E240FA73-A094-4B44-9F47-22EE35AD4689}">
      <dgm:prSet/>
      <dgm:spPr/>
      <dgm:t>
        <a:bodyPr/>
        <a:lstStyle/>
        <a:p>
          <a:r>
            <a:rPr lang="en-US" dirty="0" smtClean="0"/>
            <a:t>Review of existing Code lists in other domains</a:t>
          </a:r>
          <a:endParaRPr lang="en-GB" dirty="0"/>
        </a:p>
      </dgm:t>
    </dgm:pt>
    <dgm:pt modelId="{44D65A06-2CEB-4693-813C-B3B0D0CCED63}" type="parTrans" cxnId="{05A0335E-D9F1-4E11-9A1D-4E27A0F3A000}">
      <dgm:prSet/>
      <dgm:spPr/>
      <dgm:t>
        <a:bodyPr/>
        <a:lstStyle/>
        <a:p>
          <a:endParaRPr lang="en-GB"/>
        </a:p>
      </dgm:t>
    </dgm:pt>
    <dgm:pt modelId="{49DA317E-54EA-401B-BE72-E3EDE8C44ED4}" type="sibTrans" cxnId="{05A0335E-D9F1-4E11-9A1D-4E27A0F3A000}">
      <dgm:prSet/>
      <dgm:spPr/>
      <dgm:t>
        <a:bodyPr/>
        <a:lstStyle/>
        <a:p>
          <a:endParaRPr lang="en-GB"/>
        </a:p>
      </dgm:t>
    </dgm:pt>
    <dgm:pt modelId="{9B8EBF42-7F54-4D39-92C5-6CEDD4A55300}">
      <dgm:prSet/>
      <dgm:spPr/>
      <dgm:t>
        <a:bodyPr/>
        <a:lstStyle/>
        <a:p>
          <a:r>
            <a:rPr lang="en-US" dirty="0" smtClean="0"/>
            <a:t>Draft concept scheme for IMTS</a:t>
          </a:r>
          <a:endParaRPr lang="en-GB" dirty="0"/>
        </a:p>
      </dgm:t>
    </dgm:pt>
    <dgm:pt modelId="{D70A81E8-D83A-45FF-AD2C-40BF1C99CB8E}" type="parTrans" cxnId="{965757EC-8B01-465B-B53D-27936E535D2C}">
      <dgm:prSet/>
      <dgm:spPr/>
      <dgm:t>
        <a:bodyPr/>
        <a:lstStyle/>
        <a:p>
          <a:endParaRPr lang="en-GB"/>
        </a:p>
      </dgm:t>
    </dgm:pt>
    <dgm:pt modelId="{82E72DF7-09DA-4EF8-8BD5-A8688C1A40C8}" type="sibTrans" cxnId="{965757EC-8B01-465B-B53D-27936E535D2C}">
      <dgm:prSet/>
      <dgm:spPr/>
      <dgm:t>
        <a:bodyPr/>
        <a:lstStyle/>
        <a:p>
          <a:endParaRPr lang="en-GB"/>
        </a:p>
      </dgm:t>
    </dgm:pt>
    <dgm:pt modelId="{74F27992-87D4-4C9C-A613-0ED136C3D5C6}">
      <dgm:prSet/>
      <dgm:spPr/>
      <dgm:t>
        <a:bodyPr/>
        <a:lstStyle/>
        <a:p>
          <a:r>
            <a:rPr lang="en-US" dirty="0" smtClean="0"/>
            <a:t>Work in Progress</a:t>
          </a:r>
          <a:endParaRPr lang="en-GB" dirty="0"/>
        </a:p>
      </dgm:t>
    </dgm:pt>
    <dgm:pt modelId="{B2BD2BAF-E5FD-46BB-A1D6-9DF725729769}" type="parTrans" cxnId="{5AAE4C7F-748F-4057-8A80-940428306F92}">
      <dgm:prSet/>
      <dgm:spPr/>
      <dgm:t>
        <a:bodyPr/>
        <a:lstStyle/>
        <a:p>
          <a:endParaRPr lang="en-GB"/>
        </a:p>
      </dgm:t>
    </dgm:pt>
    <dgm:pt modelId="{A6526B34-BA09-4CD3-AB03-ADD98B461140}" type="sibTrans" cxnId="{5AAE4C7F-748F-4057-8A80-940428306F92}">
      <dgm:prSet/>
      <dgm:spPr/>
      <dgm:t>
        <a:bodyPr/>
        <a:lstStyle/>
        <a:p>
          <a:endParaRPr lang="en-GB"/>
        </a:p>
      </dgm:t>
    </dgm:pt>
    <dgm:pt modelId="{61F9DCB4-CD02-4DA9-BA09-F661790D11F0}">
      <dgm:prSet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Finalize a first global reporting framework for IMTS</a:t>
          </a:r>
          <a:endParaRPr lang="en-GB" b="1" u="sng" dirty="0">
            <a:solidFill>
              <a:srgbClr val="FF0000"/>
            </a:solidFill>
          </a:endParaRPr>
        </a:p>
      </dgm:t>
    </dgm:pt>
    <dgm:pt modelId="{5A421544-5A18-4805-BE0D-911D7819FA30}" type="parTrans" cxnId="{2B547F7B-6788-4E5F-B8AF-30FE7B5A2FE5}">
      <dgm:prSet/>
      <dgm:spPr/>
      <dgm:t>
        <a:bodyPr/>
        <a:lstStyle/>
        <a:p>
          <a:endParaRPr lang="en-GB"/>
        </a:p>
      </dgm:t>
    </dgm:pt>
    <dgm:pt modelId="{FE67B376-20F3-4547-AD29-15F6551E41CF}" type="sibTrans" cxnId="{2B547F7B-6788-4E5F-B8AF-30FE7B5A2FE5}">
      <dgm:prSet/>
      <dgm:spPr/>
      <dgm:t>
        <a:bodyPr/>
        <a:lstStyle/>
        <a:p>
          <a:endParaRPr lang="en-GB"/>
        </a:p>
      </dgm:t>
    </dgm:pt>
    <dgm:pt modelId="{69A94EBC-FDBF-416A-85BD-2183C329C15B}">
      <dgm:prSet/>
      <dgm:spPr/>
      <dgm:t>
        <a:bodyPr/>
        <a:lstStyle/>
        <a:p>
          <a:r>
            <a:rPr lang="en-GB" dirty="0" smtClean="0"/>
            <a:t>Draft code lists for IMTS</a:t>
          </a:r>
          <a:endParaRPr lang="en-GB" dirty="0"/>
        </a:p>
      </dgm:t>
    </dgm:pt>
    <dgm:pt modelId="{7114C8E8-0182-4456-8008-336AC890B447}" type="parTrans" cxnId="{71CCDA32-6F05-41F6-AC80-8E1DC082FA63}">
      <dgm:prSet/>
      <dgm:spPr/>
      <dgm:t>
        <a:bodyPr/>
        <a:lstStyle/>
        <a:p>
          <a:endParaRPr lang="en-GB"/>
        </a:p>
      </dgm:t>
    </dgm:pt>
    <dgm:pt modelId="{D3F05C97-C951-4ADC-B9DB-463C646276E2}" type="sibTrans" cxnId="{71CCDA32-6F05-41F6-AC80-8E1DC082FA63}">
      <dgm:prSet/>
      <dgm:spPr/>
      <dgm:t>
        <a:bodyPr/>
        <a:lstStyle/>
        <a:p>
          <a:endParaRPr lang="en-GB"/>
        </a:p>
      </dgm:t>
    </dgm:pt>
    <dgm:pt modelId="{53EE5960-BAE7-4414-B555-B60671330C6E}">
      <dgm:prSet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Further refinement of DSD, especially for DSD3</a:t>
          </a:r>
          <a:endParaRPr lang="en-GB" dirty="0">
            <a:solidFill>
              <a:srgbClr val="FF0000"/>
            </a:solidFill>
          </a:endParaRPr>
        </a:p>
      </dgm:t>
    </dgm:pt>
    <dgm:pt modelId="{8C3090B0-DE4B-467C-816B-C9D5276033F0}" type="parTrans" cxnId="{A3B20A24-781D-4425-A7D3-9C6BF65983A6}">
      <dgm:prSet/>
      <dgm:spPr/>
      <dgm:t>
        <a:bodyPr/>
        <a:lstStyle/>
        <a:p>
          <a:endParaRPr lang="en-GB"/>
        </a:p>
      </dgm:t>
    </dgm:pt>
    <dgm:pt modelId="{CAF7EA63-04AB-4186-A376-D1DDDA3D92AA}" type="sibTrans" cxnId="{A3B20A24-781D-4425-A7D3-9C6BF65983A6}">
      <dgm:prSet/>
      <dgm:spPr/>
      <dgm:t>
        <a:bodyPr/>
        <a:lstStyle/>
        <a:p>
          <a:endParaRPr lang="en-GB"/>
        </a:p>
      </dgm:t>
    </dgm:pt>
    <dgm:pt modelId="{B2222A25-E236-4D9C-B97E-CFAD502AF26E}">
      <dgm:prSet/>
      <dgm:spPr/>
      <dgm:t>
        <a:bodyPr/>
        <a:lstStyle/>
        <a:p>
          <a:r>
            <a:rPr lang="en-US" dirty="0" smtClean="0"/>
            <a:t>Worldwide consultation with the countries (May-June 2015)</a:t>
          </a:r>
          <a:endParaRPr lang="en-GB" dirty="0"/>
        </a:p>
      </dgm:t>
    </dgm:pt>
    <dgm:pt modelId="{456448A7-1F81-465D-BF6A-DAA77B8EA5BC}" type="parTrans" cxnId="{CB83895E-5EB1-41A4-89F4-DCA839A584C6}">
      <dgm:prSet/>
      <dgm:spPr/>
      <dgm:t>
        <a:bodyPr/>
        <a:lstStyle/>
        <a:p>
          <a:endParaRPr lang="en-GB"/>
        </a:p>
      </dgm:t>
    </dgm:pt>
    <dgm:pt modelId="{84980B0B-C016-4540-94BA-E3B198247C9F}" type="sibTrans" cxnId="{CB83895E-5EB1-41A4-89F4-DCA839A584C6}">
      <dgm:prSet/>
      <dgm:spPr/>
      <dgm:t>
        <a:bodyPr/>
        <a:lstStyle/>
        <a:p>
          <a:endParaRPr lang="en-GB"/>
        </a:p>
      </dgm:t>
    </dgm:pt>
    <dgm:pt modelId="{CA5FB616-8723-4EAC-A402-B734A9D93608}">
      <dgm:prSet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Gradual implementation of version 1 of global reporting framework for IMTS</a:t>
          </a:r>
          <a:endParaRPr lang="en-GB" dirty="0">
            <a:solidFill>
              <a:srgbClr val="FF0000"/>
            </a:solidFill>
          </a:endParaRPr>
        </a:p>
      </dgm:t>
    </dgm:pt>
    <dgm:pt modelId="{FF3E24A1-596D-4BD1-A77A-FAF5BECC48DD}" type="parTrans" cxnId="{6099B807-FD54-4B28-9CE3-192C41C50FD8}">
      <dgm:prSet/>
      <dgm:spPr/>
      <dgm:t>
        <a:bodyPr/>
        <a:lstStyle/>
        <a:p>
          <a:endParaRPr lang="en-GB"/>
        </a:p>
      </dgm:t>
    </dgm:pt>
    <dgm:pt modelId="{78E33142-0DCB-4344-8F38-6166D61A0957}" type="sibTrans" cxnId="{6099B807-FD54-4B28-9CE3-192C41C50FD8}">
      <dgm:prSet/>
      <dgm:spPr/>
      <dgm:t>
        <a:bodyPr/>
        <a:lstStyle/>
        <a:p>
          <a:endParaRPr lang="en-GB"/>
        </a:p>
      </dgm:t>
    </dgm:pt>
    <dgm:pt modelId="{BE531C2D-7F9E-4FB7-865A-732B41D39C0A}">
      <dgm:prSet/>
      <dgm:spPr/>
      <dgm:t>
        <a:bodyPr/>
        <a:lstStyle/>
        <a:p>
          <a:r>
            <a:rPr lang="en-US" dirty="0" smtClean="0"/>
            <a:t>Agreement on maintenance and governance </a:t>
          </a:r>
          <a:endParaRPr lang="en-GB" dirty="0"/>
        </a:p>
      </dgm:t>
    </dgm:pt>
    <dgm:pt modelId="{5DAEACA8-1D07-47C2-8E83-B8DE6CEB2395}" type="parTrans" cxnId="{D7A2E3E2-3135-4B40-B0C8-092092C5544A}">
      <dgm:prSet/>
      <dgm:spPr/>
      <dgm:t>
        <a:bodyPr/>
        <a:lstStyle/>
        <a:p>
          <a:endParaRPr lang="en-GB"/>
        </a:p>
      </dgm:t>
    </dgm:pt>
    <dgm:pt modelId="{50E1494C-5182-4507-BA84-68B16172AC8B}" type="sibTrans" cxnId="{D7A2E3E2-3135-4B40-B0C8-092092C5544A}">
      <dgm:prSet/>
      <dgm:spPr/>
      <dgm:t>
        <a:bodyPr/>
        <a:lstStyle/>
        <a:p>
          <a:endParaRPr lang="en-GB"/>
        </a:p>
      </dgm:t>
    </dgm:pt>
    <dgm:pt modelId="{491DB3D4-7523-472F-A9A5-C70D2BE1F721}" type="pres">
      <dgm:prSet presAssocID="{46FA9ECA-1364-4CE0-944A-BD3149A7E6E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E084711-DBE8-439A-AEE7-81787EA9CB3F}" type="pres">
      <dgm:prSet presAssocID="{D0837324-3BD8-4FA5-8363-382CE0B922D5}" presName="composite" presStyleCnt="0"/>
      <dgm:spPr/>
    </dgm:pt>
    <dgm:pt modelId="{38BD02EB-AF23-412D-985B-3A4DC7EF8E64}" type="pres">
      <dgm:prSet presAssocID="{D0837324-3BD8-4FA5-8363-382CE0B922D5}" presName="parentText" presStyleLbl="alignNode1" presStyleIdx="0" presStyleCnt="2" custLinFactNeighborX="0" custLinFactNeighborY="487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3CB949B-605F-4B16-AEBE-0BE309EFE23A}" type="pres">
      <dgm:prSet presAssocID="{D0837324-3BD8-4FA5-8363-382CE0B922D5}" presName="descendantText" presStyleLbl="alignAcc1" presStyleIdx="0" presStyleCnt="2" custLinFactNeighborX="-252" custLinFactNeighborY="750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385F55F-1BC9-4198-8307-30FE09918087}" type="pres">
      <dgm:prSet presAssocID="{670C15C9-ECFF-4ABB-BAFF-0919F63E9AF3}" presName="sp" presStyleCnt="0"/>
      <dgm:spPr/>
    </dgm:pt>
    <dgm:pt modelId="{4AAF6106-EC3D-4ED7-9B77-694F58F7086A}" type="pres">
      <dgm:prSet presAssocID="{74F27992-87D4-4C9C-A613-0ED136C3D5C6}" presName="composite" presStyleCnt="0"/>
      <dgm:spPr/>
    </dgm:pt>
    <dgm:pt modelId="{4E3A3A07-BBB7-497B-9E8E-5256D361328F}" type="pres">
      <dgm:prSet presAssocID="{74F27992-87D4-4C9C-A613-0ED136C3D5C6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A9FA11-45E6-47C3-AFCE-5019198F9161}" type="pres">
      <dgm:prSet presAssocID="{74F27992-87D4-4C9C-A613-0ED136C3D5C6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7F1E332-DE49-4621-ABCE-9FE5217A7E9C}" type="presOf" srcId="{B2222A25-E236-4D9C-B97E-CFAD502AF26E}" destId="{A3CB949B-605F-4B16-AEBE-0BE309EFE23A}" srcOrd="0" destOrd="5" presId="urn:microsoft.com/office/officeart/2005/8/layout/chevron2"/>
    <dgm:cxn modelId="{B948613B-4D38-49E9-BFF3-DABE994E62CD}" type="presOf" srcId="{BE531C2D-7F9E-4FB7-865A-732B41D39C0A}" destId="{A3CB949B-605F-4B16-AEBE-0BE309EFE23A}" srcOrd="0" destOrd="6" presId="urn:microsoft.com/office/officeart/2005/8/layout/chevron2"/>
    <dgm:cxn modelId="{06606E16-2B06-4218-AB05-B26CDFA9BD42}" type="presOf" srcId="{61F9DCB4-CD02-4DA9-BA09-F661790D11F0}" destId="{3FA9FA11-45E6-47C3-AFCE-5019198F9161}" srcOrd="0" destOrd="0" presId="urn:microsoft.com/office/officeart/2005/8/layout/chevron2"/>
    <dgm:cxn modelId="{CB83895E-5EB1-41A4-89F4-DCA839A584C6}" srcId="{D0837324-3BD8-4FA5-8363-382CE0B922D5}" destId="{B2222A25-E236-4D9C-B97E-CFAD502AF26E}" srcOrd="5" destOrd="0" parTransId="{456448A7-1F81-465D-BF6A-DAA77B8EA5BC}" sibTransId="{84980B0B-C016-4540-94BA-E3B198247C9F}"/>
    <dgm:cxn modelId="{7B6CEC03-1C86-4D17-945F-BC4694AB0B3C}" srcId="{46FA9ECA-1364-4CE0-944A-BD3149A7E6E2}" destId="{D0837324-3BD8-4FA5-8363-382CE0B922D5}" srcOrd="0" destOrd="0" parTransId="{5D0F9CA3-2348-4C55-8246-55DA6E63C19C}" sibTransId="{670C15C9-ECFF-4ABB-BAFF-0919F63E9AF3}"/>
    <dgm:cxn modelId="{68985595-E021-4A00-BDEF-990CDA363D9A}" srcId="{D0837324-3BD8-4FA5-8363-382CE0B922D5}" destId="{3BDF5B84-F187-4F48-BA06-360EB1A86AAE}" srcOrd="1" destOrd="0" parTransId="{154AB53E-9793-412D-B104-C4836B3144E2}" sibTransId="{2B908D54-0C6F-4663-9E84-7C0C911C1C83}"/>
    <dgm:cxn modelId="{F8277915-E75E-4E14-B197-943AF2D22F06}" type="presOf" srcId="{9B8EBF42-7F54-4D39-92C5-6CEDD4A55300}" destId="{A3CB949B-605F-4B16-AEBE-0BE309EFE23A}" srcOrd="0" destOrd="3" presId="urn:microsoft.com/office/officeart/2005/8/layout/chevron2"/>
    <dgm:cxn modelId="{A49FAE08-4E17-4E95-B8E4-B16831EB0EE8}" type="presOf" srcId="{3BDF5B84-F187-4F48-BA06-360EB1A86AAE}" destId="{A3CB949B-605F-4B16-AEBE-0BE309EFE23A}" srcOrd="0" destOrd="1" presId="urn:microsoft.com/office/officeart/2005/8/layout/chevron2"/>
    <dgm:cxn modelId="{3D93A5F6-1AF7-4D6D-A31A-32D03A8EA3C9}" type="presOf" srcId="{69A94EBC-FDBF-416A-85BD-2183C329C15B}" destId="{A3CB949B-605F-4B16-AEBE-0BE309EFE23A}" srcOrd="0" destOrd="4" presId="urn:microsoft.com/office/officeart/2005/8/layout/chevron2"/>
    <dgm:cxn modelId="{5A183F4E-D884-4939-9CAB-DA78D1AF9CB0}" type="presOf" srcId="{53EE5960-BAE7-4414-B555-B60671330C6E}" destId="{3FA9FA11-45E6-47C3-AFCE-5019198F9161}" srcOrd="0" destOrd="2" presId="urn:microsoft.com/office/officeart/2005/8/layout/chevron2"/>
    <dgm:cxn modelId="{6C90604A-C6FB-47DF-90E2-98603BE36CAF}" type="presOf" srcId="{DB4A0E7A-3607-4CA7-8C60-33E60D5C67E0}" destId="{A3CB949B-605F-4B16-AEBE-0BE309EFE23A}" srcOrd="0" destOrd="0" presId="urn:microsoft.com/office/officeart/2005/8/layout/chevron2"/>
    <dgm:cxn modelId="{70279DAF-4657-40AA-A8B1-479C43E3D5EB}" srcId="{D0837324-3BD8-4FA5-8363-382CE0B922D5}" destId="{DB4A0E7A-3607-4CA7-8C60-33E60D5C67E0}" srcOrd="0" destOrd="0" parTransId="{3E635279-31F1-4A00-A56B-D442AB1A1B8A}" sibTransId="{BD53ADD7-1B68-4A96-813A-1A1CB4B511CE}"/>
    <dgm:cxn modelId="{A3B20A24-781D-4425-A7D3-9C6BF65983A6}" srcId="{74F27992-87D4-4C9C-A613-0ED136C3D5C6}" destId="{53EE5960-BAE7-4414-B555-B60671330C6E}" srcOrd="2" destOrd="0" parTransId="{8C3090B0-DE4B-467C-816B-C9D5276033F0}" sibTransId="{CAF7EA63-04AB-4186-A376-D1DDDA3D92AA}"/>
    <dgm:cxn modelId="{965757EC-8B01-465B-B53D-27936E535D2C}" srcId="{D0837324-3BD8-4FA5-8363-382CE0B922D5}" destId="{9B8EBF42-7F54-4D39-92C5-6CEDD4A55300}" srcOrd="3" destOrd="0" parTransId="{D70A81E8-D83A-45FF-AD2C-40BF1C99CB8E}" sibTransId="{82E72DF7-09DA-4EF8-8BD5-A8688C1A40C8}"/>
    <dgm:cxn modelId="{2C7A5595-15D6-42EB-9116-7672DF323F98}" type="presOf" srcId="{74F27992-87D4-4C9C-A613-0ED136C3D5C6}" destId="{4E3A3A07-BBB7-497B-9E8E-5256D361328F}" srcOrd="0" destOrd="0" presId="urn:microsoft.com/office/officeart/2005/8/layout/chevron2"/>
    <dgm:cxn modelId="{73EAD02C-A2A0-44E0-B46A-437D7717B7FB}" type="presOf" srcId="{E240FA73-A094-4B44-9F47-22EE35AD4689}" destId="{A3CB949B-605F-4B16-AEBE-0BE309EFE23A}" srcOrd="0" destOrd="2" presId="urn:microsoft.com/office/officeart/2005/8/layout/chevron2"/>
    <dgm:cxn modelId="{05A0335E-D9F1-4E11-9A1D-4E27A0F3A000}" srcId="{D0837324-3BD8-4FA5-8363-382CE0B922D5}" destId="{E240FA73-A094-4B44-9F47-22EE35AD4689}" srcOrd="2" destOrd="0" parTransId="{44D65A06-2CEB-4693-813C-B3B0D0CCED63}" sibTransId="{49DA317E-54EA-401B-BE72-E3EDE8C44ED4}"/>
    <dgm:cxn modelId="{D7A2E3E2-3135-4B40-B0C8-092092C5544A}" srcId="{D0837324-3BD8-4FA5-8363-382CE0B922D5}" destId="{BE531C2D-7F9E-4FB7-865A-732B41D39C0A}" srcOrd="6" destOrd="0" parTransId="{5DAEACA8-1D07-47C2-8E83-B8DE6CEB2395}" sibTransId="{50E1494C-5182-4507-BA84-68B16172AC8B}"/>
    <dgm:cxn modelId="{2B547F7B-6788-4E5F-B8AF-30FE7B5A2FE5}" srcId="{74F27992-87D4-4C9C-A613-0ED136C3D5C6}" destId="{61F9DCB4-CD02-4DA9-BA09-F661790D11F0}" srcOrd="0" destOrd="0" parTransId="{5A421544-5A18-4805-BE0D-911D7819FA30}" sibTransId="{FE67B376-20F3-4547-AD29-15F6551E41CF}"/>
    <dgm:cxn modelId="{5AAE4C7F-748F-4057-8A80-940428306F92}" srcId="{46FA9ECA-1364-4CE0-944A-BD3149A7E6E2}" destId="{74F27992-87D4-4C9C-A613-0ED136C3D5C6}" srcOrd="1" destOrd="0" parTransId="{B2BD2BAF-E5FD-46BB-A1D6-9DF725729769}" sibTransId="{A6526B34-BA09-4CD3-AB03-ADD98B461140}"/>
    <dgm:cxn modelId="{E37F5E4A-7CBC-4805-8B22-63A0ECE42BCC}" type="presOf" srcId="{D0837324-3BD8-4FA5-8363-382CE0B922D5}" destId="{38BD02EB-AF23-412D-985B-3A4DC7EF8E64}" srcOrd="0" destOrd="0" presId="urn:microsoft.com/office/officeart/2005/8/layout/chevron2"/>
    <dgm:cxn modelId="{2A65ADE9-F5BF-48D1-86FF-3947A102C229}" type="presOf" srcId="{CA5FB616-8723-4EAC-A402-B734A9D93608}" destId="{3FA9FA11-45E6-47C3-AFCE-5019198F9161}" srcOrd="0" destOrd="1" presId="urn:microsoft.com/office/officeart/2005/8/layout/chevron2"/>
    <dgm:cxn modelId="{71CCDA32-6F05-41F6-AC80-8E1DC082FA63}" srcId="{D0837324-3BD8-4FA5-8363-382CE0B922D5}" destId="{69A94EBC-FDBF-416A-85BD-2183C329C15B}" srcOrd="4" destOrd="0" parTransId="{7114C8E8-0182-4456-8008-336AC890B447}" sibTransId="{D3F05C97-C951-4ADC-B9DB-463C646276E2}"/>
    <dgm:cxn modelId="{6099B807-FD54-4B28-9CE3-192C41C50FD8}" srcId="{74F27992-87D4-4C9C-A613-0ED136C3D5C6}" destId="{CA5FB616-8723-4EAC-A402-B734A9D93608}" srcOrd="1" destOrd="0" parTransId="{FF3E24A1-596D-4BD1-A77A-FAF5BECC48DD}" sibTransId="{78E33142-0DCB-4344-8F38-6166D61A0957}"/>
    <dgm:cxn modelId="{800484C4-95C1-4B0B-B7D4-3D85AA06F4BD}" type="presOf" srcId="{46FA9ECA-1364-4CE0-944A-BD3149A7E6E2}" destId="{491DB3D4-7523-472F-A9A5-C70D2BE1F721}" srcOrd="0" destOrd="0" presId="urn:microsoft.com/office/officeart/2005/8/layout/chevron2"/>
    <dgm:cxn modelId="{B8537B26-3BEB-4535-949F-3D100354657C}" type="presParOf" srcId="{491DB3D4-7523-472F-A9A5-C70D2BE1F721}" destId="{8E084711-DBE8-439A-AEE7-81787EA9CB3F}" srcOrd="0" destOrd="0" presId="urn:microsoft.com/office/officeart/2005/8/layout/chevron2"/>
    <dgm:cxn modelId="{741026D8-FCA5-4880-8CC4-669F7336DAB8}" type="presParOf" srcId="{8E084711-DBE8-439A-AEE7-81787EA9CB3F}" destId="{38BD02EB-AF23-412D-985B-3A4DC7EF8E64}" srcOrd="0" destOrd="0" presId="urn:microsoft.com/office/officeart/2005/8/layout/chevron2"/>
    <dgm:cxn modelId="{5E1C9ED2-D10D-4994-80D7-25E3E9742ED6}" type="presParOf" srcId="{8E084711-DBE8-439A-AEE7-81787EA9CB3F}" destId="{A3CB949B-605F-4B16-AEBE-0BE309EFE23A}" srcOrd="1" destOrd="0" presId="urn:microsoft.com/office/officeart/2005/8/layout/chevron2"/>
    <dgm:cxn modelId="{BD185F2A-23A1-409A-B565-6759D9E1C5D8}" type="presParOf" srcId="{491DB3D4-7523-472F-A9A5-C70D2BE1F721}" destId="{B385F55F-1BC9-4198-8307-30FE09918087}" srcOrd="1" destOrd="0" presId="urn:microsoft.com/office/officeart/2005/8/layout/chevron2"/>
    <dgm:cxn modelId="{5E0FA30A-10FD-4922-B44B-D817981AAD9E}" type="presParOf" srcId="{491DB3D4-7523-472F-A9A5-C70D2BE1F721}" destId="{4AAF6106-EC3D-4ED7-9B77-694F58F7086A}" srcOrd="2" destOrd="0" presId="urn:microsoft.com/office/officeart/2005/8/layout/chevron2"/>
    <dgm:cxn modelId="{9D61560D-1586-4D6B-B87E-D3E198BDBD16}" type="presParOf" srcId="{4AAF6106-EC3D-4ED7-9B77-694F58F7086A}" destId="{4E3A3A07-BBB7-497B-9E8E-5256D361328F}" srcOrd="0" destOrd="0" presId="urn:microsoft.com/office/officeart/2005/8/layout/chevron2"/>
    <dgm:cxn modelId="{2422EDF6-DF41-404C-9804-F0DB4D14837A}" type="presParOf" srcId="{4AAF6106-EC3D-4ED7-9B77-694F58F7086A}" destId="{3FA9FA11-45E6-47C3-AFCE-5019198F916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BD02EB-AF23-412D-985B-3A4DC7EF8E64}">
      <dsp:nvSpPr>
        <dsp:cNvPr id="0" name=""/>
        <dsp:cNvSpPr/>
      </dsp:nvSpPr>
      <dsp:spPr>
        <a:xfrm rot="5400000">
          <a:off x="-460682" y="613084"/>
          <a:ext cx="3071217" cy="214985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Completed</a:t>
          </a:r>
          <a:endParaRPr lang="en-GB" sz="3100" kern="1200" dirty="0"/>
        </a:p>
      </dsp:txBody>
      <dsp:txXfrm rot="-5400000">
        <a:off x="1" y="1227327"/>
        <a:ext cx="2149852" cy="921365"/>
      </dsp:txXfrm>
    </dsp:sp>
    <dsp:sp modelId="{A3CB949B-605F-4B16-AEBE-0BE309EFE23A}">
      <dsp:nvSpPr>
        <dsp:cNvPr id="0" name=""/>
        <dsp:cNvSpPr/>
      </dsp:nvSpPr>
      <dsp:spPr>
        <a:xfrm rot="5400000">
          <a:off x="4365799" y="-2079826"/>
          <a:ext cx="1996291" cy="64607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Visualization/Analysis of data flows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Definition of list of concepts to be covered for the reporting framework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Review of existing Code lists in other domains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Draft concept scheme for IMTS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Draft code lists for IMTS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Worldwide consultation with the countries (May-June 2015)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Agreement on maintenance and governance </a:t>
          </a:r>
          <a:endParaRPr lang="en-GB" sz="1500" kern="1200" dirty="0"/>
        </a:p>
      </dsp:txBody>
      <dsp:txXfrm rot="-5400000">
        <a:off x="2133572" y="249852"/>
        <a:ext cx="6363296" cy="1801389"/>
      </dsp:txXfrm>
    </dsp:sp>
    <dsp:sp modelId="{4E3A3A07-BBB7-497B-9E8E-5256D361328F}">
      <dsp:nvSpPr>
        <dsp:cNvPr id="0" name=""/>
        <dsp:cNvSpPr/>
      </dsp:nvSpPr>
      <dsp:spPr>
        <a:xfrm rot="5400000">
          <a:off x="-460682" y="3254185"/>
          <a:ext cx="3071217" cy="2149852"/>
        </a:xfrm>
        <a:prstGeom prst="chevron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Work in Progress</a:t>
          </a:r>
          <a:endParaRPr lang="en-GB" sz="3100" kern="1200" dirty="0"/>
        </a:p>
      </dsp:txBody>
      <dsp:txXfrm rot="-5400000">
        <a:off x="1" y="3868428"/>
        <a:ext cx="2149852" cy="921365"/>
      </dsp:txXfrm>
    </dsp:sp>
    <dsp:sp modelId="{3FA9FA11-45E6-47C3-AFCE-5019198F9161}">
      <dsp:nvSpPr>
        <dsp:cNvPr id="0" name=""/>
        <dsp:cNvSpPr/>
      </dsp:nvSpPr>
      <dsp:spPr>
        <a:xfrm rot="5400000">
          <a:off x="4382080" y="561274"/>
          <a:ext cx="1996291" cy="64607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rgbClr val="FF0000"/>
              </a:solidFill>
            </a:rPr>
            <a:t>Finalize a first global reporting framework for IMTS</a:t>
          </a:r>
          <a:endParaRPr lang="en-GB" sz="1500" b="1" u="sng" kern="1200" dirty="0">
            <a:solidFill>
              <a:srgbClr val="FF000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rgbClr val="FF0000"/>
              </a:solidFill>
            </a:rPr>
            <a:t>Gradual implementation of version 1 of global reporting framework for IMTS</a:t>
          </a:r>
          <a:endParaRPr lang="en-GB" sz="1500" kern="1200" dirty="0">
            <a:solidFill>
              <a:srgbClr val="FF000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rgbClr val="FF0000"/>
              </a:solidFill>
            </a:rPr>
            <a:t>Further refinement of DSD, especially for DSD3</a:t>
          </a:r>
          <a:endParaRPr lang="en-GB" sz="1500" kern="1200" dirty="0">
            <a:solidFill>
              <a:srgbClr val="FF0000"/>
            </a:solidFill>
          </a:endParaRPr>
        </a:p>
      </dsp:txBody>
      <dsp:txXfrm rot="-5400000">
        <a:off x="2149853" y="2890953"/>
        <a:ext cx="6363296" cy="18013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645DC6-29DA-434A-92DC-BF99CEBDDED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0BB77-32D3-455C-B14C-9273F34E0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12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OBS_TYPE</a:t>
            </a:r>
            <a:r>
              <a:rPr lang="en-US" baseline="0" dirty="0" smtClean="0"/>
              <a:t> : to specify the multi-measures of trade (monetary and non monetary) CIF-type value, FOB-type value, net weight, gross weight, supplementary quantity, price index, unit value index, volume index</a:t>
            </a:r>
          </a:p>
          <a:p>
            <a:endParaRPr lang="en-US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0BB77-32D3-455C-B14C-9273F34E061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443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smtClean="0">
                <a:solidFill>
                  <a:srgbClr val="FF0000"/>
                </a:solidFill>
              </a:rPr>
              <a:t>COMMODITY_CUSTOM_BREAKDOWN_CODE/DESC: To</a:t>
            </a:r>
            <a:r>
              <a:rPr lang="en-GB" sz="1200" baseline="0" dirty="0" smtClean="0">
                <a:solidFill>
                  <a:srgbClr val="FF0000"/>
                </a:solidFill>
              </a:rPr>
              <a:t> manage “extension” of standard COMMODITY dimension, linked to dummy code at COMMODITY_CUSTOM_BREAKDOWN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0BB77-32D3-455C-B14C-9273F34E061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750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</a:p>
          <a:p>
            <a:r>
              <a:rPr lang="en-US" dirty="0" smtClean="0"/>
              <a:t>Finalize a first global reporting framework for IMTS</a:t>
            </a:r>
          </a:p>
          <a:p>
            <a:r>
              <a:rPr lang="en-US" dirty="0" smtClean="0"/>
              <a:t>Gradual implementation of version 1 of global reporting framework for IMTS</a:t>
            </a:r>
          </a:p>
          <a:p>
            <a:r>
              <a:rPr lang="en-US" dirty="0" smtClean="0"/>
              <a:t>Further refinement of DSD, especially for DSD3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9728B-75C9-4698-963D-4FA989A4EE0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05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2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1908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399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39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242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805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477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612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310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540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749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F1569-E9FA-4998-BDBA-4DEB1E7411CD}" type="datetimeFigureOut">
              <a:rPr lang="en-GB" smtClean="0"/>
              <a:t>29/09/2015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21455-4662-422D-AF80-E62B8C2F95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727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comtrade.un.org/sdm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unstats.un.org/unsd/tradekb/Attachment52.asp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0562" y="2514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SDMX for International Merchandise Trade </a:t>
            </a:r>
            <a:r>
              <a:rPr lang="en-US" dirty="0" smtClean="0"/>
              <a:t>Statistics (SDMX-IMTS)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6362" y="4149969"/>
            <a:ext cx="6400800" cy="1752600"/>
          </a:xfrm>
        </p:spPr>
        <p:txBody>
          <a:bodyPr/>
          <a:lstStyle/>
          <a:p>
            <a:r>
              <a:rPr lang="en-US" dirty="0" smtClean="0"/>
              <a:t>Introduction &amp; Progress Report</a:t>
            </a:r>
          </a:p>
          <a:p>
            <a:r>
              <a:rPr lang="en-US" dirty="0" smtClean="0"/>
              <a:t>Sep 2015</a:t>
            </a:r>
            <a:endParaRPr lang="en-GB" dirty="0"/>
          </a:p>
        </p:txBody>
      </p:sp>
      <p:pic>
        <p:nvPicPr>
          <p:cNvPr id="4" name="Picture 3" descr="Description: U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620" y="160338"/>
            <a:ext cx="1130686" cy="958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09600" y="5867400"/>
            <a:ext cx="8382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None/>
            </a:pPr>
            <a:r>
              <a:rPr lang="en-US" altLang="en-US" sz="1800" b="1" dirty="0"/>
              <a:t>Markie </a:t>
            </a:r>
            <a:r>
              <a:rPr lang="en-US" altLang="en-US" sz="1800" b="1" dirty="0" smtClean="0"/>
              <a:t>Muryawan</a:t>
            </a:r>
            <a:r>
              <a:rPr lang="en-US" altLang="en-US" sz="1800" b="1" dirty="0"/>
              <a:t/>
            </a:r>
            <a:br>
              <a:rPr lang="en-US" altLang="en-US" sz="1800" b="1" dirty="0"/>
            </a:br>
            <a:r>
              <a:rPr lang="en-US" altLang="en-US" sz="1800" b="1" dirty="0" smtClean="0"/>
              <a:t>United </a:t>
            </a:r>
            <a:r>
              <a:rPr lang="en-US" altLang="en-US" sz="1800" b="1" dirty="0"/>
              <a:t>Nations Statistics </a:t>
            </a:r>
            <a:r>
              <a:rPr lang="en-US" altLang="en-US" sz="1800" b="1" dirty="0" smtClean="0"/>
              <a:t>Division</a:t>
            </a:r>
            <a:r>
              <a:rPr lang="en-US" altLang="en-US" sz="1800" b="1" dirty="0"/>
              <a:t> </a:t>
            </a:r>
            <a:r>
              <a:rPr lang="en-US" altLang="en-US" sz="1800" b="1" dirty="0" smtClean="0"/>
              <a:t/>
            </a:r>
            <a:br>
              <a:rPr lang="en-US" altLang="en-US" sz="1800" b="1" dirty="0" smtClean="0"/>
            </a:br>
            <a:r>
              <a:rPr lang="en-US" altLang="en-US" sz="1800" b="1" dirty="0" smtClean="0"/>
              <a:t>SDMX Global Conference © 2015</a:t>
            </a:r>
            <a:endParaRPr lang="en-US" altLang="en-US" sz="1800" b="1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1" dirty="0"/>
          </a:p>
        </p:txBody>
      </p:sp>
      <p:sp>
        <p:nvSpPr>
          <p:cNvPr id="6" name="AutoShape 2" descr="Image result for oecd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4" descr="Image result for oecd log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54" name="Picture 6" descr="https://upload.wikimedia.org/wikipedia/en/thumb/0/0d/OECD_logo_new.svg/1280px-OECD_logo_new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2738"/>
            <a:ext cx="2453886" cy="62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upload.wikimedia.org/wikipedia/en/thumb/e/e0/Eurostat_logo.svg/1280px-Eurostat_logo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001" y="1153580"/>
            <a:ext cx="2451619" cy="111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0" descr="Image result for international trade center logo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60" name="Picture 12" descr="http://www.intracen.org/images/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160338"/>
            <a:ext cx="2514600" cy="107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4" descr="data:image/jpeg;base64,/9j/4AAQSkZJRgABAQAAAQABAAD/2wCEAAkGBxQTEhUUExQWFhUXGBobGRgYFx4eHhsbHhgcHB0eIyAdHCggHBolHRgfITEhJSkrLi4uHR80ODMsNygtLisBCgoKDg0OGxAQGzgkICYsNDQ0LS8sLCw0LzU0MiwsMCwvLzQsLCwvLDQvLC8sNCwsLCwsLCwsLCwsLCwsLCwsLP/AABEIAPkAygMBEQACEQEDEQH/xAAcAAACAwEBAQEAAAAAAAAAAAAFBgAEBwMCAQj/xABQEAACAQIDBAYDDAcFBQgDAAABAgMEEQASIQUGMUETIlFhcYEHMpEUFUJSU2JykpOhsdEjMzSCsrPBJDVDc6IWY3TC0xdUhKPD0vDxJeHi/8QAGgEAAwEBAQEAAAAAAAAAAAAAAAMEBQIBBv/EADwRAAEDAgEJBwMDBAICAwEAAAEAAgMEETEFEhMhQVFhcZEygaGxwdHwFCLhIzM0FUJS8XKCJJI1YmND/9oADAMBAAIRAxEAPwDb8CFMCFMCFMCFMCFMCFMCFMCF5lkCgsxCqNSSbADvJ4Y9AJNgvCQBcoX78mT9miaUfKE5I/rEXYd6Kww/QBv7htwxPT3ISNOXfti/HAfOQK++4ql/1lQIx8WBAPItJmJ8QFx5nxN7Lb8z6C3qjMld2nW5D1N/RfRsCI+uZZD8+aRh9XNl+7B9Q/ZYcgPa69+nZtueZPvZDdvbCplSMrBECZ4ATkFyDKoIJtqCNDh0FRKXG7jgdvAqeopog0WaO03ZxCJ/7O0vKnjXvVQp/wBNsJ+pm2uKo+lh2NC8+8aD9XLPGfmzMw+rIWX7sGnJ7QB7reVivPpwOySO8nzup0dXHweOcdjjo3+st1J/dGC8LsQW8tY6Y+JRaZuBDueo+3gF6g20mYJKrQSHQLKAAx7FcEox7gb92PHQOtdv3Dh7Yr1s7b2cM08ffBE8JT1MCFMCFMCFMCFMCFMCFMCFMCFMCFMCFMCFXqK5EZEZuvIbIvM2FybdgGpOO2xucC4DUFw6RrSGk6zgqm39uRUkeeU6nRVHrMe7u7Tywynp3zOzWpdRUsgbnPSZsXa1TtKpyljFTp1nWMkXF9FLDrEt5CwOgxpzwQ0kV7XccL+dllU881ZLa9mjG3ldaKqgCw0A5YxVuIfXbUyt0US9LNa+QGwUH4Tt8BfaTyBw5kVxnONh8w3+SS+WxzWi58ua5w7HzEPUt0zjULa0aH5qa3I+M1z4cMemawtGLDxPM+g1LlsF9chufAch6lFcIVC+MwAuSABzOAC68JtihjbwU97LIJCOUStIf/LDYeKaTaLc9Xmkmpi2G/LX5IXvDtUPGgWOoH6aE3MLLwlXhmA63YLccPghLXG5GB28DuU9RMHNFge0Nh3jeh7QnpF6WbaJhytnBSQXa65ReJL5SC1/AYcHDNOa1l+Y9TySi05wznOzeR9BzTFsmupFAiheNbcI75W8crWYk8ydcRyxzE57wTx+alZFJCBmMIHD5rRbE6oXOeFXUq6hlOhVgCD4g49a4tNwV45ocLEIWaGWDWnOePnA7cP8tzqv0WuvZlw/SMk/c1HePUeo181Po3x649Y3H0PodXJXtn7QSYEpcFTZkYWZD2MOR+48RcYXJG5h1/7TY5GvGr/SqbybLaeI9GxSZdY3VipB7Lj4LcD5HlhlNKI3/cLjaEuphMjPtNnDApM3a3+dWEVZqL26S1ip+cBxHeNR3406nJrSM+Hp7LKpcqOBzJuvun+srkjjMrHqAAlhrobdbT4Ot7jljHZG5zs0YrafI1rc44LvHIGAZSCCLgg3BB4EHsxyQQbFdAgi4XrHi9UwIUwIUwIUwIVfaFYsMTyubKikn8vE8MdxsL3BrcSuJJBG0udgEh7mVxmqKqvqDYRpYdig3Nh4Ktu/MeZxrVsYjjZTx7T1WPQyGSR9RJsHRKW1a+avqbgFmc5Y0HJeQ/qT4nGlFGymi17MSsyaWSql1bcAtV3S2MlJF0QYNJo0pHxiNB4ADT288fPVdQ6d+fs2L6Ojp2wMzBjtX3au1/0q08ThXY5WlIusZIuFGmUzMNQp8TfQEih+0yOFxu38eW8r2Wb7hG02J27uHPgiWz6FIVyoOdySbszHizE6sx7ThEkjnm5T442xizfnNdamoWNS7sFVdSzGwHnjlrS42AuV65waLk2CGCsnn/Ur0UfysqnMfox6G3e5H0Th+ZHH2zc7h6n26pOfJJ2BYbz6D36L2mwYic0uadu2Y5gD3Joi+SjHhqH4N+0cPfHxXop2Yv8AuPHX4YeCJooAsBYdgwgm6cBZCt5PUi/4in/nLh9P2j/xd5FT1XZb/wAm+YRbCFSuVVSpIMsiK69jKCPYcdNe5pu02XLmNcLOF0Ln2WIVLwzNAqgkqxzxWHarHqj6BXD2ymQ5r253gevvdIdCIxnMdm27x09rJSqvSWclkiXpAbZiSUIvxA0YX7DwvjRZknXdztXj7LMflj7bNbr8PdOe7e0Hnp0lfJdr/qyStr9+oPIjtGMypjEchYL6t61aaUyxh5tr3Lnt6BFX3QHEUqCwktfML6Rso1dSdAvG56tjj2BxJ0drg7PUbvl15O1oGkvYjb6Hf8su+x9p9MtmQxyrbpIm4rcXB71PI+I4ggcyxZh1G42FdQy541ix2hIG/wDu7q1XB1kJPSqPgODYt4X49h156a+T6rUIX47Fi5So9Zmjw2rv6Ots9Ir0UxurK3R37COsnsuR+93Y5ylT5hE7O/0K7yZUZ4MD+72Xv0fbYaKZ6GU3AZwh7GUnMvgbE+PjjzKEAewTt711k6oLJDTv42Wi4xVtqYEKYEKYELlVVCxo0jmyopZj2AC5x01pcQ0YlcucGguOASX6T9oEU0UfqmVszDuUAkfWZfZjTyXEDK525ZWVpbQtbvQXZWzJ32WViAAmmLO7MFVY0AFySeGdeV+BxVNNG2ru7YNQx1n/AGpYYZHUdmf3HWeAXHZtalMRDRDp6qTqmcr1VvyQHiBxLHTS+o0HUsbpvvn+1g2e64ikZD+nB9zz/du5J5SNqeOOmibNUS3ZpG1tw6SZr8QCQFB4nKOANskkSuMjhZo2eQHzeVsAGJojabuO3zPzkiUeyIhD0BXMh9bMbliTcsTxzk65uN8JMz8/Pvr+auXBOEDMzR21fNfPihx2o1L+inzyX0hkUXaU8BG3IS9+gYa6WNnaITfczVvG7jy8Rgk6Yw/ZJr3Hfw5+BxVql2azsJamzODdIxqkXh8aTtc+QA4rdKGjMjw37T7Dh1TGxFxz5Mdg2D3PHoiuEKhU6/akUJAdusfVRQWdvBFBY+NsMZE9+sDVvwHVLfMxmJ17sT0Vb3dUP+rpso7ZpAvnlQOfI2x3o4m9p1+Qv52S9JK7sttzNvK6G7eSqyR5ngA6eCwEbmx6VbG5kFwDxFhftGHQGG5sDgdo3HgkVAmzRcjtN2HeOKJ5awfCpn7srx/fmf8ADCf0DvHQ+yfacbQeo918O1nT9fTyKObx/pV/0jpPPJg0LXdhwPA6vx4o0zm9tpHEa/z4K5DPFPHdWSSNrg2IYHtB/I4WWvjdrFimhzJG6tYWL73USQ1k0cYsikWHZdFa3hc4+oo5HSQtc7FfKVsbY53Nbgru5+9L0jhWN4GPWU65b/CXv7ufjhVZRtmbcdr5qTaKudA7NPZ8lpezYTOy1MtretDHcEICNHJGjSEHjwUGw5k4UjhGDG3vO/hy819BGDIRI7uG7jz8lY2tQs2WWKwnjvlJ4MvONvmtbjyNjy14ikA+13ZPhxHzgu5YybOb2h8sljb1ZJGBX0wujdSphYaXHV6w5OtshI7F4i+LqeNrzoJMf7T82bVBUSPYPqIsP7h827EuUVJHLOk9AQsqsHNM5ykWNyEY9VlIvpoQPYLZHvZGY6gXGGcPVQRsZJIJKc2OOafRVt7g1PtF3UWIdZV772b+K4wyjtLShp3WS628NWXDeCtZ98FzxLylVih7SADbxKkn904+e0ZsTuX0mkFwN6t4WmKYEKYEJR9Ilfljhgv+ukUN9BSCfvK/fjQyfHdzpP8AEeKzsoy2a2P/ACPggHpZkvNCvYhPta3/AC4tyQPsceKhywfvaOCCbb24zxRUkJPRRqqm3+K/M/RzcB59lqoKYNc6Z+J8ApKipL2thZgPEpz3L3dFHE1TUWEmUnX/AA0tc/vEcfZ24zK2qM7hFHh5latDSCnYZZMbdAmLYlO1mmkFpZrEg/AQepH+6Dc/OLHEUzhqY3AeJ2n5ssroWnW92J8BsHzartXUrEjSObKoJJ7v6nuwpjS9waMSmveGNLjgELp9ldOGkqku0gssZ/wk4gC3CQ2DMw1uAAbKMPdNo7NjOG3efbcPdTth0l3SjHZuHvx9l6o6t4XEE7ZgdIpj8P5j8hKBz4MNRrcY8ewSDPZ3jdxHDyXrHmM5kh5HfwPHzXz3XJUm0DdHDwM9gS/aIgdLf7w3HYDxHuY2Lt6zu3c/bqjPdL2NTd+/l79FfoNnRwg9GtifWYklmPazHrMfE4U+Vz+0fnJNjiazshWsLTEJ3k9SL/iKf+cuH0/aP/F3kVNVdlv/ACb5hFsIVKmBCC7e3ahqVYkFJD8NNCSOFxwa3fqORGKYKp8RG0bj81KWopWSg7DvHzWs+2esNSjxVxkiqI06kjXzFdLIVOrsCdBxINhwxsSF8RD4LFpxHrwCxYwyZpZUXDhgfTilaeFkYqwKspIIIsQRjRa4OFwsxzS02Kedwt5hHlhkNkY21OiseDDsVjow5GzfCa2RX0hdd7fnzZw1bAtnJ1YG/Y75/vbx17StLxiLeQWtiEU2YgGGotHKp4CQjKjeDD9Ge/J34pYS9lh2m6xy2jux6qV7Qx9z2Xajz2Hvw6LON7N25KKUSR5uiLXRwdUPJSeRHI8/G+Nykq21DM1+O0b1hVlG+mfnsw2Hcqe8W2PdaxSPYTKuR/nAG6sPa1xyNu3RlNBoC5o7J1j2SqqoE7WuPaGo+6btvVzR7O2fOvrI8J8bRNceBtbGbTxh9TLGcCD5halRKWU0UgxBHknyGUOqspurAEHuIuMZJBBsVrtIIuF7x4vVMCFk3pKria0Af4KILd56/wCDD2Y+hybH+gTvv7L5vKkv/kADZb3RXf3ZclVWwpCLkw3ueCjO2pPIa4noJmQwuc/eqcowPnma1m5DP0VHIIKS09YxCGZh1Y2OlkGozdpN7a94D/vnbpJftZjbfzU40dO7Rw/c86r7uSeqmnuaekuWAAklZjcssZFrnteQgntCtjJa7U6XDYO/2HotlzdbYsdp7vc+qO4lVSETjp6gJ/hQEM/Y0pF0XwQdcjtKdmKG/px32u8tvXDqp3fqSW2N89nTHoi+J1QgdfEKx2gP7OhAlI/xHGojB5BdCxGt7D42Ko3aAB/9xw4Df7ddykkbpyWf2jHid3v03rpQ1LQMtPMbg6Qy8M4HBGtoJQPJgLjW4x49okBkZ3jdxHDyXUbzGRG/uO/gePmi7MACSbAaknliYC6pJshQ2wZP2aJpR8oTkj8mIJYd6qR34foQ39w24Ynp7kKfTl37YvxwHzkEO28tUUjLNAo6eCwVHazdKtjmLrcA8RYX7Rh8BhzjYHA7QNh4HzSKgTZouR2m7Cdo4jyRK9YvKnl7hniP39IL+zCP0DvHQ+yf+uNx6j3XSm2wpYRyK0Mh4LJbrfRYEq3gDfux46EgZzTccPUYhdNmBOa4WPH0OCt1tWkSF5DlVeJ/AAcSSdABqThbGF7s1qY97WNznJI3x2XNND7sN45IyvRxgDMqFrakamW5DWBstrC5uTqUczI36HEHE/NnmsmtgfIzTYEYD5t8l4pqaLaaNHOOiro+qzWsSF55bi411A4HsBGOnOfSODo9cZXjWMrGlsmqQJK29sOWlcpKptfquB1WHce3u4jGpT1LJm3ae5ZFRSyQOs4d60j0f7xNUxmOQHPEFu/JgdAT87TXt44xMoUohdnNwOxb2TqszMzXYjamavpFljeNuDqQbcR3jvB1HhiBjyxwcNivewPaWnakzeCvmWnjqbBihMFVEwuj2YrcjkMwuDxs45Y06eNjpDHhfW07R89FmVMsjYxLjbU4bD89Uu1O70VTE1RQE9XWSnY3ZPoniw7O3Wxv1cWsqnwvEc/c7fz+e6gfSRzMMlP3t3clc3tltsygXtCt7I7f82F0Y/8ALlPzFNrTakiHzBOG4VV0lDDfioKfVYgf6bYza9mbUO6rTye/Pp29EwYjVq4pUqZGjHrKqsfBiwH8Bx0WkNDtnz3XIeC4t2hY3v8Aft9R4r/LXH02T/47fm0r5bKP8l3d5Jx392/7nRYYtJpEGZxxWMXsAeRJJt2a8yDjMyfTaVxe/sg4cVqZRqtEwMZ2iMeCGei/YmZ2qWHVS6x97EanyBt592H5UqLNEQ24qfJNNdxlOzBO+x+vLUTdsnRL9GLqn/zDJjKm+1rWcL9fxZa8P3Oc/jbp+bohWVKxxvI3qopY+AFz+GFMaXODRtTnuDWlx2KpsGmZIVz/AKx7ySfTc5iPAXyjuAwydwc82wGocglwMLWC+J1nv+WX3bVW0cXUt0jkJGD8dtAfBRdj3KceQsDna8BrPL5qXszy1urE6hz+a132fRrDGsa3so4niTxLHtYkkk9pOOZHl7i4rqNgY0NCm0YY3idZrdHYlrmwAGt78rWvfla+CNzmuBZivJWtcwh+CWKAtK8aVZcwt+z5wAJbElel11kygEKQAdTbMLLbJZoJi7W22zlw4+mMUd3uDZuzsvt58eHrg3jGetFAtvVsbCNFYMy1FPmC65f0yaMRop7jrx7MVQMcCSR/a7yKjqJGkAA/3N8wjpOJVYgm99YI6d7xCS6k9ewRbWsWJPG5FlXrE8LcRVSMLpBY25Y/PBSVjw2I3F+eHzxSfuVvAJp446pizKLQZj1Q2vG+pktorMTzHE3OlW0ujjLohz+bt49FmUFXpJA2U69nzfxTxXUkkk8WoECXdhzaQeoD80et4geWSx7Wxu/yOrkNvstd7HOkb/iNfM7PdJm9vSUe0UrFUmN8uY8ibZWXuJVbi/PwONSkzaimMJOsYe/VZVZnU9UJwNRx9uieozFUwqSoeNwGAdQQRxGhxknPheQDYjctcZkzASLg70PqKOOmlhkiRY0ZuikCKFBD+oSBxIkAX984c17pWua43OI7sfDySnRtie1zRYYG3HDx80cxKqkDlo1aeogcfo6iIPb5w/RuR326I+OKg8hjZBi029R6qUsBe6M4OF/Q+iyyOWbZ1WbaPGbEcnXj9VhY92nMY+gIjq4eB8CvmwZKSfiPEJl9ItUk1NSSx+o2cgdlwLjxBBHliDJrHRyva7ELRym9skLHtwKOei8H3F4yvb2L/XEuVP3+4KvJX8fvKvSb3QAkWY2JFxbXCBRyEJ5rIwUMrdqdBthVY2SWFEPjmbKfrafvHFLIdJRkjEEn3Uz59HWgHAi3slf0l0uWuudBIiEn2ofYFxfkx96e24n3WdlRlqi+8D2VOOCTaVcxGgZrkn4EY0HmFsO84aXNpKcXx8ylBrqyoNsPILUd36qD3P8AoNIYiyg9oXi3fc3N+fHnjAqGSaT9TE+q+ip3R6P9Psj0XvdlCKWG/rMgdvpP12+9jjypN5Xc7dNS9phaJvK/XWvO8fWjSP5WWND3rmzOPNEYYKfU4u3An0HiV5Ua2hu8gep8AiuEKhCpevWIOUMRf9+QlFPkqSD97Dx9sJO826a/UKc/dMBuF+ur0KKMwAudAOJOEKjBZzvdvurOYYkV41ZSzZrrJbXLp8DNa+utiOBxtUmTjm57zY+X5WHWZSGdmMFx58OSqL6QWkVo6mnSRG+IStvaW1B1BBBBw05LDSHROseOtKGVc8FsrbjhqX1/SFIIDGgJkvZZXsTk5EgaGQcL8Dxtyx4MltMmc7DcPmCDlZwjLW47zu90O2LsaqnppZI+kNnUot7Kx1zsMx9YELqOfhh088McrWuthr4bhySYKeeWJzm3x1cd55qvs/eSopm4uZFJBErEjKbdQq2q6i9wQeHZjuSkimGy3Dzulx1ksJscePlZVtv7wTVbXlbqg9VBoq+XM951/DDaeljgFmjXvS6mrknP3HVuQtWIIINiNQRyOHkX1FTAkG4TfsLf+eIkT3nQ8LkBl8DbXwP/AN5s+TI3j9P7StSnyrIw/qfcE7x7WpquiM06hYSTmDnmracNb3GgGuMowywz5kZu7gtcTxTwZ7x9vFfdx65ZabqXypI6qCLEJmzIPqMowVsZZL92JA67fFe0MgfFqwBI7tngiG8MBemmC+tkLL9Nesv+pRhMDs2RpOF/wU6obnRuA3fkK5TTB0VxwZQw8CL/ANcLc3NJBTGuzmgodtTqz0r9rvGfB42b+KJcNi1xvHAHobeqTLqkYeJHUX9Esb6UKVjzLELVVMBdeckZUNp2kFtO/T4QxfRSugDS7sO8D8+aln10TaguDe23xHz5rSE20CaYQn4MudfBlIYe0A+ZxsaK0ukG0WWMZrw6M7DdaHsys9xbHWTg7KxTvZ2JX2Ag+AOMWVn1FaW7L+WK3IpPp6IO2288Ej09MxRbdg/DGq57QSstjHFoR/0rwWnhk+NGV81Yn/nGJMkuvG5vHz/0qcsNtI13Dy/2uO9tR7qoaWqPrqWik+lbiez1L/vY6o26GofFsOsfO/wXNa7T07JduBU2kPcFCsI0qKoZpTzWPkn32+v3YIv/ACqgvPZbhz3/ADgiX/xacRjtOx5bvnFH92QU2NI3Po6hvZnH9MR1X3VoHEeitpLtoSeB9Uz0tdCqIvSx6KB668h44gdG8kmx6LQbIwNAuOqo7TrojNS/pY7LI7Hrj5GRRz7Ww2ON4Y/UcB5hKlkYXs1jE+RRP3yh+Vj+uv54Ron7j0T9KzeOqGbOr4vdFUxkjHWjUHONQIlbt4Xc/fh8kb9GwWO3z/CnjlZpHm42beH5QjfqtE4ipIpI7ykszl7KFQE2JF+J/DFNCwxZ0zwdWy29TV7xLmwsI17b7lmu06IwytGWRitushupuAdDYX443YpBIwOAtzXz80RieWE35KrhiUmjcHYHumfO6hoYz1wTxJByi3MXGo4fhjPyhU6KPNadZWlk6l00mc4faFrsWW1ltYaWHAW0tpwt2Y+cN9q+mFtiS/SfsdXh906h48qnsKlre0Fr37z5aeS5y2TR7CsrK1OHR6XaFl2PoF84pgQrOzaIzSLGrKpa+rmyiwJ1PlhcsgjYXHwTIozI8MG3etT2Ju/QQBCWikkUC7NICM1tSFJyjXhpfvx8/PU1EpOogcl9JBS00QGsE81foa+IVNSOkjswia+cWJKsp59kY+7CXxvMTNR2+/qnMkYJXi42H09ETO0ITp0sf11/PCdG/ceifpGbx1QzdnaEQpKcNLGCsSAguOSgdvdh1TG/TOsDidiTTSs0LbkYDavW2q2NhDlkRiKiHQMCdXCngexseQxuGdcbD5ImkbZtj/cPOyRd8ax6XahmTjZGt8YZQpB7jlIxr0cbZqTMPH3WPWyOgrNI3h7KtvjscGaKanH6OrsU7na1x3XuD9bsx3R1BDHMkxZ5JdbT3ka+PB/muvpGrh0sdKn6unRRb52Ufgth5nHOTY/tMrsXH54rrKkv3CFuDQnPYu7ymnhLaN0SXHfkF8Zc1SdI628rWgpho233BcPSXs0y0vSKOtC2b906N/Q/u4ZkyXMmzTtS8qQ58OcNmtLfo3KSiWlk1UlJlHejrf22UeF8W5TDmZsreI6/Cocllrw6J3A9EL3+qDJXyga5cqKPBRp9YnFGT2hlOD3qbKLi+pI7lpEtB0ezngBBK07obfG6M3+8388YYkz6kPO11/FbxjzaYsGxtvBXqWhhZEboo9VB9ReY8MKdI8Ei56pzY2FoNh0VHadDEJqX9FHZpHU9Qc4XYcu1cNjkeWP1nAbeISpY2B7NQxPkUT97Yfko/qL+WE6V/wDkeqfombh0QqgpIRUVSskXrRsAVXQGJV007UJw+SSQxsIJ2+f5U8bIxI8EDZ5fhDWpKUmOslRD0jxpAqgqFuzZc1myte+YkjQC1jh4fMAYWnAElILISRM4YkAJP2huxUyz1TdGqsh6TIDxRmbLksOsLIezh26Y0oqyFkbBfHVfjx6rKlopnyPNsNdvZLToVJBBBHEEWIxeCCLhZxBBsVoO71dItA1QAkSwKQMg1mcJlUyH4oLg25nstri1MTTUCM3Jdv2C99S3qaVwptIAAG7tpw1rt6KqmVhOrEmO4cE31dr5ted7XPf445yqxgLSMcO5e5IfIQ4OwTLvlIgop+kIAMbBb82t1QO05rYhow4ztzd6vrS0QOztyxHH1a+QUwIXqNypBGhBuPEY8IBFivQSDcLXd3Nq0lRHCCsXTOvWToxfMouxNh1VPEE8cfN1MM8TnHXmjbfovqaaeCVrcM47LdVcoaCI1NT+jjsoiS2QWBCsx5cbSD7sKfI8RM1nace70TGRMMrzYbB6+qJnZ8I16KP6i/lhOlfvPVP0bNw6IZuzs+I0lOWijJMSEkoL6qD2d+HVMr9M6xOJ2pNNEzQtuBgNi9baoo1EOWNFJqIdQoB0cMeA7Fx5DI451zsPkiaNv22H9w87pT9K1FcxTrra8T9x9dR7Cx9mNLJMnaYeY8iszLEd82Qcj5ohuI0clApl1FNKzAnllGcH2OcIrw5lQc3+4fj0T8nlr6YZ39p/KRdnU7VtaAeMshZ+5b5m9guB5Y1pHCng1bAseJpqajXtN1uIx8qvrkI2rtJY54YZLdHUK6a8M4y2B7mDEeNsURRF0bntxbY934U0soZI1jsHXHf+VntJRts/asaG+QuAp+MknVHsJ171xsvkFVSE7beIWKyM0tYBsJ8Cuu61D7q2nJKdUjkeQ+Oc5B7df3Tjmqk0NI1gxIA917SRaarc84Ak+yZNx9q+6WrFJuDKXH0HBUDyCD24hrodEIyN3iP9q+hn0xkB3+B/0ju7Lk0sN/WVAjfSTqN96nEtSLSu53661ZTG8TeVumped4+rGknyUsbnuXNlc+SOxwU+txbvBHqPELyo1NDtxB9D4FFWNsIVBX58qqhpXaRzdmJJJ7Tj7JjAxoaMAviZHue4udiU27oxPU0k1MjAOskciZibAZutbsta/njNrC2KZspGoghatCHTQuiB1gghaBtc9FLHUfAF45e5GIKse5X9gdjyxjxfe0x7cR7d48gtmX7HCTZgeW/uPmh+/Ww4p4TJI3RvGDlflqRoQAS1zwA1udOOHUNQ+J+a0XB2JFfTRysznGxG1U9kbuPEOliQKDb+zSMxDAWszEkhZ9L6AqvD52GTVTX/AGPP/YeQ/wDr4nHglw0joxnsH/UnxOP3eAw4q/tbe6OnjLSRTLJwWNkIubfHF0I7wT4YVDROldZpFt9/THwTZq5sTLuBvut64LIa+raaRpJDdnJJPjyHYBwAx9JHG2Noa3AL5iSR0ji52JXDHaWvqqSQALk6ADmceE21legEmwWl7u+j6Po1aqDGQ65A1go5A21Ldtj3crnDqMpvzrRYb1v02SmZl5cdybNn7Dp4CDFCiEC2a3Wt9I6/fjOkqJZNTnErTjp4o9bGgLlu51o3m+XkaQfR0SM+caKfPHtRqcGbhb1PiSuafW0v3m/oPALrvDOUppivrFCq/Tbqr/qYY8gbnSNBwv8AkrqodmxuI3fgK5TQhEVBwVQo8ALf0wpzs4klMa3NACH7U609KnY7yHwSNl/ilXDotUbzwA6m/oky65GDiT0FvVKGyZfd67Rh06z9JEe/1V8rRoPM40pW/TGF/Cx9fMrNhd9UJo+Nx6eQS/sbaZioK2PgWaNQD8/MHH1UOLJ4g+pjdz8MPNRQTFlNI3l44o5ujAtDRyV0o6zraNTxI5D95tfogHElY41EwgZgMfnDzVdEwU0BnficPnHyWg0Gboo8+r5FzH51hf78Y77Zxtgtpl80Xxsln0mURejzjjE6tp2Hqn+IHyxdkyTNmzTtFln5UjLoM4bDdAaWp99KXo2NqyAZo24ZwLc+ROgPflPdit7Po5c4dh2PD5+FGx/1sOae23Dirm6EJp9mVM5FnYSHUWIyAqAfBs3twusdpapjBhq8dadRNMNK95x1+CA+jGqyVgXlIjL5jrD7lOK8qMzoL7j+FFkmTNntvH5Wi7KOSSph7H6VB82UFv5ok+7GLL9zWP4W6fiy3Ivtc9nf1/N1lFVvZVyJkeYlSpUjKozAixvprpj6FlFAw5wbr7182+vneM0u1KxU761jx9GZAAVykhRmItbjyPeLY5bk+Brs6y7flKdzM26XcWqBMO4m1RT1alvVcdGT2ZiLH2geV8RV8JlhNsRrV+TpxFML4HUtf2jNGkbtNbo7ENcXBB0tbmTe1ud7Y+bja5zgGYr6eRzWtJfgligDRPG9WHEK/s+cgiK5IHS9kmUgBiSBqL5tWufZ4Ii7W223lw4emEMd2EOm7Oy+znx4+uLeDjOWikn0pTx9DHGwJlZrx2HCxAbnzBtbXGpktr9IXDAYrJys5mjDSNZOpJ9HuVVva8ZTMCVzcza9ja5QkcMwGummNJ+UIW4G/wA8e5ZceTZ3Yi3zwRbeHdwR0ULBIYSqKzs7sJHfIc0YXLYm/fy5WxPTVRdO4XJ1m1hqA3qqppA2nabAG2u+JNsEp7I2gYJklVUcobgOLi9rX0I1HEd+NGaISsLCbX3LMglMTw8C9t61vciWaSAzTtdpnLqOGVbBQAOS9W47jfnj5ytEbZMyMagLd6+moXSOjz5DrJv3K5t+UlVgQ2ee63HFY/8AEfuspsPnMuFQAA6Q4N89g+bLptQSQI24u8BtPzbZE4owoCqLAAAAcgNAMJJJNyngACwQvaZ6SeCEcFPTP4Jog85CCP8ALOHx/axz+4d+Ph5pEv3SNZ3nuw8fJFsTqhLe1KqzVkw/wIOjU/7xh0jfjF9+LYmXEbP8jfuwHqopX2Mj/wDEW78T6JG9GVRkrQvx0dfYA/8AyY1sqMvBfcfwsbJT7T23j8olU7rh9pT5+rTIRNISbCxGa3tLeAv3YQ2szaZtu2dQ+dO9UPos6qcXamDWVR2jtQ7RrYYUFoA4Cpw6o1ZiO3KDYchp24bHCKSBzz2rfAkyTGrqGsb2b4eq1nHzy+kXKrp1kRo2F1dSp8CLHHTHFrg4bFy9oe0tO1YdKktFVEA5ZIn0Pb2H6LKeHYcfVgsqIuBC+RcH003EFaolalbs+VogAXjkBUfBkykkHzN787354+eMbqeoAdsI6L6MSNqKYlu0Hqs79Hy3r4O7Of8Ay2xt5RNqd3d5rCyaL1Le/wAlpu0JlWSKpU3QM0MpHxWfLc/QlUDuDNjBjaS10ZxxHziPRfQyOAc2QYYH5wPqhu2dw6eVf0Y6KQAdYcCR8ZeBJ5kWOHwZRljOvWFPPk2KQatR3+6zDbOypKaUxS2zAA3BuCDwI7sb0E7ZmZ7V87PA+B+Y9UcOSV3opAsiM18qupNuNgQT52xxIC5hA3JkTg14Jwutj2OwqytUxBQE9DGDcJyzP2zd3wQbDUkn5mYGC8Qx2nfwHDzX1MBE9pThsG7iePkjrKCCCLg8QeeJMFYRdAdpUq0kTyxTNCiC5S2ePjYAISCtybAIyjXFcbjM4Mc25O3A9fcFSStELS9rs0DZiOnsQs923vtPOFACoEYMCq6lgbg6k5dQDYHzONmDJ8cdydd1hVGUpJbAarKhDvTWKSRUSXPG5zewNcDyw51FAdRaEltdUA3zyqsm2J2kErSuZAbhieB7hwHswwU8QbmBupLNTKX55drRjaG93uiEx1FPG8lrLMOqyntsBqe4EA9mJo6HRSZ0byBuxVUlfpY82RgJ34K7udvB/aEMzACKnMUaqpLP1lyqBzc8OV7DCq2l/TIYMXXPD8J1DV/qAvODbAb/AMrQdlU7BjLNYTyj1b3yRqdEHbbNdmHFj2WxjSuFs1nZHid/twW3E03z39o+A3e/FEKidUVnchVUEsTyAFycJa0uIAxTnODRcqhsOFiHnkBEkxByniiDSNPEA3PzmbDpnDUxuA8TtPzZZJgadb3YnwGwfNquV9WsUbyNwQE6cT2Ad5Og7zhbGF7g0bUx7wxpcdiW9pwZdnVEbEGbozJLbk7kuR4C1h3AYsidepY4YXsOQ1KKVtqZ7Tja55nWk70ZU+atDfEjdvbZf+bGplR1oLbz+Vk5Jbee+4In6SN4rk0sR0BvMRzOll8rC/kORxPk2l1aV/d7qjKlXr0LO/2Xv0WbHN3qWGlikff8Y/0v9LHmVZ8IhzPouskU51ynkPVaNjFW4pgQlTfDd1KzNkIWoiAtf4Sm5APcSDY8iDjQo6p1Pj2Ss6tpG1F7doJI3T2s9DVFJgVRjklVvg9jeV/ME8dMatXC2pizmayNY9vm1ZFHO6mmzH6gdR9/mxENwqLJtORPkhKPYwX+uE18mdStdvt5J+T482rc3ddFdhbQUVtZQzaxzSSlQe1iSy+DKfaO/E08R0Ec7MQB/tUwSgTyQPwJNvZNWxKhrNDIbyw2BJ+Gh9STzAsfnK2IJmjU9uB8DtHzZZaMLjrY7EeI2H5tVjaOzIZ1yyxq4tzAuPA8Qe8Y4jlfGbsNl3JCyQWeLrIdvbrS08jroygZlJIBZL20va7AkAqNbkaajH0cFayVoJx8l8xUUL4nkDDZxQWpp3jbLIrIw5MCD7Ditj2vF2m6kfG5hs4WKefRsKiOOWVEzxFlBS9mJAN2S5yki4BBtfTUWscjKZic5rSbHf77fmC2cliVjHOAuN3tsT/QbRjmByNqPWUghlPYynVT4jGQ+JzO0PbqtmOVr+yffoh2+mzHqKR449X0YD42U3t7OHfbDqKVsUwc7BIroXSwlrcVkMux6hfWgmGoGsbDUmwHDiToMfSCoiODh1C+XdTytxaei4VNHJHpJG6X+OpX8RjtsjH9k35Lh8b2doW5rhjtcKYEIvuzSNPOkAuQxOo4pbXOOwiw8eHZiaqeI4zJu8eCro2GSQR7D4cU8UkVWtfTCqdcsauqyC9pSynThbpD1TY29QnXGQ8wGnfohrJGrd+PdbDBOKhmlOoA69/5R8n3XJYa00TXJ5SyKdAO2NCLk82AHBTeT9lv/wBj4D3PlzVn7zrf2jxPsPPkjWJlUl3bu0FzMzfqaWzyfPl0McY7wSGPeY+/FkERsAO07UOA2n06qKolAJJ7LdZ4nYPXoge6kr1FFXyPq0pkB+xFh4C4A8MVVbWxTxNGAt5qSjc6aCVzsTfyS5uvtT3JT1Ewt0jlYovGxZj4AFT42HPF1VDp5WR7BrKgpJtBC+TadQXndPdaSsfO91hv1nPFjfULfie08vHTHtXWNp25re1u3Lyjon1Ds53Z371rOyzH0SiEARrdVtwspK6douDrz488fPS52cc/FfSRZuaMzBWsLTFMCEmb9VMlLLBWRd8UgPBl9ZQf9WvI2xp0LGTMdC7mFl173wPbMzkV9lWj2vHock6jThnXxHw0v+PI4AZ6F2vW3wPsUEU9ezVqd4j3Co7l7Gmpq+QTi5MJyuNVYB4xoe2wGh1wytnjlpxmb8N2KVQ08kVS7Sbsd+CXt/UaLaDupyk5JFI5HKNfrKcXZPIfTBp4hQZRBjqi4cCn6lqDVQQ1cNhOoPVvYNykiPcSLg8iFPC98Z7NDI6F/Z+WK22P00bZmdr5cIpHteIwmctlQetmGqsDYqRxzg6ZeN+GEGF+fmW1/NfJPE7MzPvq+aufBUDstqr9JPnjtrDGps0R4iRuRl7tQo01ubu0oh+1mved/Dl4nFJ0Jm+6TVuG7jz8Bgu9PtBkYRVQUOTZJLdSXwv6knzD5E8uHRhwz48No2j3HHqmNkLTmS47DsPseHRF8TqhU6/ZcU1i69Yeq6kq6+DqQw9uGMlezUDq3YjolyQsfiNe/A9VW9w1Cfq6nMOyeMN5ZkKHzNzjvSRu7Teht53S9HI3su6i/lZDdvvVZI8yQEdPBYiRxc9KthYxmwJ4m5t2HDoBDc2JwOwbjxSKkzWFwO03ad44LvtbZ1RVRGKVKdVPPNI5BHAjRNfPHMUscLs9hN+4e67mikmYWPAt3n2WU7w7JNLO8JbNly2a1rgqDe1zzNuPLH0VNPpow+1l81VQGCQsxQ3D1Omf0eRN7rDhgiRqzSMbWycLEnQXNvYTyxn5SLdDmkXJOpaOTA7TZwNgBrWhVCmuGQArS3BLEWaWxuMgOqpcXz8T8G3rYxmn6c3/AL/LnvPDruW64GoFv7N+08tw49N67bNmNOy00tsvqwyWADgDRCBosgA4cGAuOYHMjRIDI3vG7jy8l1GTGRG7uO/hz8132vXlLRRWMzg5b8EUetI3zF+82HhxFGD9zuyPHgF3LIW2a3tHw4lZ76QawR9HRRklY+vISdXkbW7dralj3sOzGzk6MuvM7bqHAfNSw8pSBgEDdms8T81pm3Bp8uzST8PpWP3r+C4hyg+9TystDJzM2l53QDdjcksglrDkiW7CMmx1AuWPwBYDTjpytiyqygASyHWd/soqXJxIz5tQ3e677zb4hlFLQjQ2TOosNdAqDlfhm9nbjimoSDpZ+dvUruqrwRoaflf0CfNl0YhhjiHBEVb9thYnzOuMiV+e8uO0rYiZmMDdwVrHCYpgQqO29mrUwPC3Bhoexhqp8iMNglMUgeNiVPCJYyw7Vh9RDJTylTdJI2tcEggjmCPaD2HH1bXMlZcawV8g5r4XkYELQtzt+OkKw1JAc6JJwDHsbkG7CND3c8asydmAviw3LcocpZ5DJcdhVT0sUHWhnA0IMbHvHWX8W9mGZJk1OZ3pWWIuzJ3IRu3WSCiqRGxWSB0nQj6r+WXlzucUVUbdOwuwcCD6Kekkd9O8NxaQR6pk2PXpWFaiJF90xENLATZZLDKJFubCQDQMeHqnkwhmidB+m4/acHbuB4bx3jcr4JW1FpWj7hi3fxHHj3Jx2fXpMuZDwNmBFmVhxVgdVYdhxmyRuYbFaUcjZBdv+ua61ECyKUdQysLFWFwfLHLXFpuDrXbmhwsRqQwUc0H6hulj+SlY3H0ZNTbucHxGH58cnbFjvHqPbokCN8fYNxuPofdek29EDabNA3ZMMov3Pcxt5MceGnedbPuHD2x8F6KhmD/tPH3w8UURgRcEEdowgi2KcCDghW8nqRf8RT/zlw+n7R/4u8ip6rst/wCTfMIthCpSR6TdirJGKgFQ8YsQSBmTjpfiQdQOdzztjVyZUFj9GcD4FZOVacPZpBiPEJH2RuvU1FujiIX479VfadT5A41ZqyGLtHXuGtY8NDNLgNW86lou7m5MdOLyMZWJBIOiXHDq/CIubFr9oAxiVNe+U/aLDx6+y3aXJ7IR9xufD5zTViBaKD7w1KFTBlEsji+QmwUD/Edh+rVSLhuNx1dcUQMcDn3sBt38ANvy6mqHtIzLXJ2buJOz5ZJFDtAz1cVPHI0il1aaY8ZujGa3zYhlsF77nU41Hw6OF0jhY21Ddf1WUybSTtiabi+s77eiU9q1RnqJJBcmRyVHOxPVHssMacLBFEG7gsuZ5llLt5WxGojoKNOlOkaKunFmtwA5km59px8yGPqZjm7T0X1BeylgGdsHVZZvJvPNVt1jljB6sYOg7z8Zu8+QGPoKajjgGrWd6+cqq2Sc69Q3I36NNgmSX3S46kZ6l/hP2+C/jbsOJcp1Oa3RNxOPJWZKpS52ldgMOa1HGAvoVMCFMCFMCEs747qLVrnSyzKNGPBh8Vv6Hli6jrTAbHW1QVtE2oFxqcslrqKSFzHKhRxxB/HsI7xpj6OORsjc5puF8zJE+N2a8WKaNn7yLUUzUdW1rgdHOdcrD1c/O3LN2E37cZ8lIYpRNCOY9vZaUVY2aIwTHkff3XHceMpWmCUWEsckTDkQVzeBBC6EaG+nHHVcQ6ASM2EFcZPbmTmN+0EIMTLR1JysVkici/bbu5qRy7Dir7KiLXgQpLvpptWIK07Y1YlcnTwt0NSoAe2o7g6/DjOtjoRrYg3xgzRup3aN4u3Z+NxX0MEralukYbOGP53hFItsZCEqV6FzoGveJz81+RPxWsey/HE5huLxm48R3eoVDZrapBY+B7/QorhCoXxlBFiLg8jgwQRdDX3fpySREEJ4mItGfbGVw8VMu0356/NINNFsFuWryQvb2yFVI7Sz6zwCxmdrXlUX6xOo5HDoJiXG4GB2DcVPUQBrRYntN2neETOwkPrSVDeNRIP4WGE/UOGAH/qPZP8Ap2nEn/2PuutNsWnjbMsKZvjEXb6zXb78cunkcLF2rcu2wRtNw3Wr+FJq51E6opZ2CqOLMQAPM49a0uNgLrxzg0XJQs1ss+lODHHzndeP+Wh1b6TWXsDYfmMj1yazuHqfQa+Snz3yao9Q3n0HqfFZ7vft1BmpqYnJf9NKTdpn53biVHsPAWAF9mjpibSyY7Bu+fNaxK2qAvFFhtO/581L7udTmOmrKs6ZYmjjPzmGp8iV9pwVrs+WOHjc/OqKFmZFJNwsEO3YWOJxU1HqR6xp8KRxwsPiqdSx0uAMPqi940UeJxO4fNiRSBkZ00mAwG8qrvDt6WrkzyGwHqIOCj+p7Tz8LAMpqZkDbN670qpqn1D853cNyKbqbnSVRDyAxwfG5v3L/wC7h44nq69kIzW63eXNU0eT3zHOdqb58lrdLTLGioihUUWAHIY+dc4uJc7FfSsaGANbguuOV0pgQpgQpgQpgQs33h2nNSTmOoiSqp2JaLpVBIUn1QxB1XhqCeHbjbpoWTx50ZzXDG3ssOqnkgkzZGhzThf3XmnfY9R6yGnc9pZR7QSnttj1wrosDnDr+V400E2IzT0/CJ7P3JRZYp6apLLGwIDWYEXuQGUgC4vy54nkyg5zHMkZYnuT48nNa9skb7gd64ekndwv/aoluQLSgcSBwbyGh7rdhx3k2rDf0n93suMqUZf+qzHb7pR3O217lqVcn9G3Vk+iefkbHwv240q2n00RAxGCzKGo0EoJwOoraXVXWxAZWHA6gg/cRj5cEgr6sgOGtDPeYx/s0rQ/7sjPF9Qm6juRlw/T537gvxwPX3BSNAW/tm3DEdPYhffdlSn6ynEg+NC4v45JMtvAM2PMyJ3ZdbmPUX8gjPlb2m35H0NvMr77/wAQ9cSxn58MgH1suX78H079ljyI/wBr36lm245g/wCkM29t+mZIws8RIngJGcXAEqkkg8AALnDoKeUON2nA7OBU9RUROaLOHaHmETG8dKeFRG3crZj/AKb4T9NNtaVR9VDscF89/FP6uKeTwiZR9aTKv34PpyO0QO+/lcrz6gHstJ7redlM9XJwWOAdrHpH+qtlB/ebBaFu0u8B7+AReZ2wN8T7eJXuDYqBg8paaQahpSDlPaqgBEPeBfvx46d1rN1Dh74letgaDd33Hj7YIfvztz3NTnKf0sl1TtHxm8gfaRh9DT6aXXgMfZIr6nQxasTh7rJdkbMkqJViiF2PsUc2PYB/+uOPoppmxMLnL5qGF0zwxq12s3YVqIUcb5FGW7Zbk2bMTa41LC+Pm2VZE+mcLlfTvowYNC02CXJdgbLp/wBonMjDiDJc/Vj6wHji0VNZL+223d6lQupaKL9x1+/2Q2r3ppItKOjjuOEkqg+wasfNhh7KKd+uaQ8gp310EeqGMcynTc6GoMZmqmYyS2IQ6BEF8oyjRSb3PPhfUYzKwxZ2ZENQ27ytaiEpZnynWdm4JgxGrFMCFMCFMCFMCFMCFU2ps2OojMcqhlPtB7QeR78MilfE7OYbFLliZK3NeLhZpt70fzREtB+mTs4OPLg3l7MblPlON+qTUfBYFRkqRmuPWPFKYMkTkdeNxx4qw/AjGj9jxvHVZt3xnaD0Rag3vrIrWnZh2Sdf7219hxPJQwPxbblqVMeUKhn91+eteKvaFPPdpITDIeLQeqT3xsdPJhj1kUseprrjcff8Lx80MutzbHePb8pt9H+9PCkkzNbSJwpPV+KwFyAOR4AaHhjNyhR//wBW6t4Wnk6tv+i7XuK0LGOtpTAhTAhTAhTAhTAhTAhVdp1whjaRldgo4IpYnyH4nQYZHGZHBoPVLlkEbS4i/JY5tPbS1UzTVGcjgkaEABeQzG9u85Tc34Y+lipzCwMjtxJ9vyvl5als7y+W/AD3/C6x71yRKUpUjp1PHKMzn6TPe/sGOTRMec6Ulx6DoF0K97BmxANHU9UJq9pTS/rJZH+k5I9hNsUshjZ2WgdylfPI/tOJ71a2Ru9UVNuiiJX450X2nQ+Vzhc1VFF2j3JkNJNN2R3rRt2NxY6ciSYiWUajTqKe4Hie8+wYxKrKL5ftZqHiVu0mTWRfc/WfAJuxnLTUwIUwIUwIUwIUwIUwIUwIUwIQXaddROTHUNDmHwZgFI7xnA07ximKOoAzowe78KWWSncc2S3f+Uv1ey9jakvEPoTE/cGP4YsZNX4WPePwonw5PxuO4oNUVWx4/UhlmPLVwPPMw/A4qayuf2nAdFK5+T2dlpd1XH/bxoxlpaaGBe4XP3ZRfxBx1/TQ43leXfO9cf1QtFomBvzuQuq3trJONQ4+hZP4QDihlDA3BvXWpn19Q7F3TUuVFT1lSf0fTS/OzMQP3ibD246e6nhH3WC8jbUzH7blXHSshYItSxl+Rjld28CEut+4nCgaeQXLNW8gAe6aRURmwfr3Akn2TRs0bayG5Thp0uTN5WHH6WIJPoL6r91/nRaMX9Qzddu+3zqge1DtEH+1TTRL8cX6PzMOg9mKovpCP0mgndt8VJL9WD+q4gb9ngqku6tVIvSRslSvxo5c33NY37rXw1tZA05rhmniLJTqKd4zmnOHA3QoVdRA2XPNEw+DmZSPK4xRmRSC9gehUukmiNrkdQilHvvWx/4ucdjqD99g334Q/J1O7ZbkqGZSqG7b81e/2ugmP9roonJ4vH1W/P8A1YT9DJH+1IRwPz0Tv6hFJ+9GDxHz1V6jbYj8UeM9jtL+KsR9+FP/AKg3bflZOZ/TnbLc7o7RvsiKxQ01xwJOYj61ziN4rX6nXVrDQs1tsmPZ9eky5oySvIlWUHwzAZh3jTEUkbmGzsVbHI2QXbgrWOExTAhTAhTAhTAhTAhTAhTAhTAhTAhVq/Z8Uy5ZY1cdjC9vDmD3jHccj4zdpsuJImSCzxdKW0vRvA+sMjxHsPXX7yG+840YsqyN7Yv4LMlyRE7sG3il+p9HFUD1XicfSIPsK2+/FrcqwnEEKJ2SJhgQV8pfRzVMeu0SDmcxJ9gGvtGB+VYQNQJQzJExP3EBHf8AZmhoI+lqW6VuQYaMexUHH94kDuxH9XU1LsyPVy9SrPo6albny6+foFUpqyq2mxSL+zUi6MV4kfFuOLW+CLAA630ux0cNGLv+56WySasdms+1gTrsbYsNKmWFAO1uLN4nn4cMZk08kxu8rVhp44W2YEQwlOUIwISltrdMqxnoG6CYalFNkfutwB7j1fDjjRhrQRo5xnN37R86rNnoiDpKc5rt2wofs7eeGp/s+0YlWQHLdhZb8Oesbd97d44YdJSSQ/q07rj51SYqyOY6KpbY/Oi+bV9GqMSaeUp81xmHkw1A8b4IsrOGqQX5LybJDDrjNuaC/wDZxV39aHxzt/7L4q/qsO4+HupP6RPvHzuRKh9GR0M04HaI1v8A6m/LCH5X/wAG9U+PI3+buiadlboUkFisedh8KTrHxseqD4AYglrZpdRNhuGpaMNBBFrAud51o7iRWKYEKYEKYEKYEKYEKYEKYEKYEKYEKYEKYEKYEKYEKYEJA2vuTU1FWZJZlaItobnMqcQoW2UdnHvONiHKEUUOaxv3eu/5yWLNk6WabOe77fT57p5oqRIkWONQqKLAD/5qe/GS97nuLnG5WuxjWNDWiwC7Y5XamBCmBCmBCVd9d0xVL0kQAnXyDjsPeOR8vDQoq0wnNd2fJZ1dQicZze15q3ubs2op4THUOrWPUAN8q24XIGl+A5fcFVksUr86MW3ptFDLFHmyG+5H8SKxTAhTAhTAhTAhTAhTAhTAhTAhTAhTAhTAhTAhTAhTAhTAhTAhTAhTAhTAhTAhTAhTAhTAhTAhTAhTAhTAhTAhTAhTAhTAhTAhTAhTAhUqjaiJPFAc2eUMVsNOqLm5vphrYnOYXjAeqU6ZrXhhxPou9bVCKN5GvlRSxtxsBc279McMYXuDRtXb3hjS47ENrt5IYqeKofP0cpXLZbkZlLC4v2DlfD46WR8hjbiEiSrjZGJHYFFo3DAEEEEXBHAg8DicixsVQDcXCGwbdiankqAGyR576C/U42F/64c6neJBHtNvFJFQwxmTYL+C51e8SIkT9FO6yoHXo481gQCM1joet+OOmUznOc24FjtNly6qa1rXWJuL6hdUY99YWJCw1RKmzAQ3IPYddDhpoHjWXN6pQr2EkBruitV288UQhLRzEzKSqCO7aWuCt7g6/jhbKR7y6xGrbfUmSVbGZtwfu2W1rh/thH/3er+wP547+id/m3/2XH1rf8XdFd2xvBHTtGrpIzSBioRMx6tr6Xvz/HCoaZ0oJBAtvNkyapbEQCDr3BVI98afMBIJYcxsDLGVW/jwHnhhoZLXbY8jdcCuivZ128xZMOI1Yhm1duxU8kSSkgykhTbQWIGpvoLsNcPip3ytc5uxIlqWROa121X6mYIjOeCqWNuwC5/DCWtLiANqc5waCTsXPZ1Ys0SSpfK4BF+NjjqRhY4tOIXMcgkaHDAqnSbehkqJKdS3SR3vcdU2tcA31ILC4wx9M9sYkOBSmVLHSGMYhctpbxJDIYzDUORbVIiy6i/G+Oo6YyNzg4DmbLyWqbG7NLSeQVKDfWFwGSGpZTwKw3HtBw11A9psXNHelNygxwuGuPcjK7UQ1Bput0gj6ThplzBeN+Nz2Ym0LtHpNl7KkTN0ui22uq2194YoGEZDySkXEUS5nt225eZx3FTPkGdgN51BcTVTIjm4ncNZXPZ280UsgiZZYZT6qTJkLeHEH246kpHsbnAgjeDdcxVbHuzSC07iLLvtLbkUEsUUhIMpIU26o1A1N9NSBjiOnfIxz27F3LUMje1jtqu1tSIo3ka+VFZjbjZQSfOwwpjS5waNqa94Y0uOxVX2zEtOKlmyxFQ1yNbNwFhfXXgMMEDzJogLlLM7BHpSbBCxvlELGSGpijP+JJCQmvDUEnXww/6F57LgTuB1qf69g7TSBvI1JjRgQCDcHUEcCMREWVwN9YS1tj+86H6E/wDAcWxfxZOYUM38qPkUT3n/AGOp/wAmT+A4TTfvM5jzT6r9l/I+SVtqxBqDZasLq01KCO0GNgR7MXwktqJiNzvNZ8rQ6nhBwu1FN2pmppmoJSSBdqdj8KPiV+kv58gMT1LRKwTt/wCw3Hf3qimcYnmnd/1O8bu5D9l/3TVf+I/E4dJ/MZ/19EmP+G//ALJn3a/ZKb/Ii/lriGp/efzPmrqX9lnIeSF7rftVf/nL/CcPqf2ouXqk0v7svP0VbeyqMddQuEeQgT9RBdjdANB538AcMpGZ8Ejb2w1nmlVb8yeJ1r46hyV5N5nJA9xVYuQLmMWH+rhhRpAB+43r+E4VZJto3dFx27/eWz//ABH8vHUH8aX/AK+a4n/kxd/kjW2KRZoJI3F1ZTx5G2h8QdcSwvLHhzd6qmja+Mtdgh249S0lDAzccpXyVio+5Rh9cwNncB82pNC8vp2k/LakN3xoFnrKKF/VdagHu/Rgg+IIB8sOo5DHDI9uIzfNIrYxLNGx2BzvJetmbQc01TSzn9PBG4J+OmQ5XHbpa/lfjjyWJukZKzsuI7jtC9ildo3xP7TQe8bCrWxq4QbLjlbgkIPibaDzNh54XNGZKosG1yZDII6QPOwIC9OaampKskGWOTpJtdSsx6+g4kXUYrDtNK+LYRYf9cFGWmGJku0G578VoCsCLg3BFwcZFrFbF7hLXo3/ALvh8X/mNi3KP8h3d5BRZN/jt7/NfIf74f8A4QfzVx6f4Y/5+i8H80/8PUL5uKudaiobWSWd7nmFWwVfAflgrjmlsYwAH+0UIzg6Q4kn/S7b/Uwajd+DxFXRuasGHDy/pjmgcRMG7DqK6r2Awl20awhe8FItXUUSSaCWCUnuJQEEd4OuH08hhjkc3Y4JFRGJ5I2u2tK6wbSdqKsp5/2iCGRX+evRtlcdtx+fPHLomiZkjOy4i3DXrC9EznQSRv7TQb8dWor22y5J9m0nRZekjEMqhvVYqvqnuN//AK44NK2OpfnYG46r0wukpWZmIsVKrecZGjrqSaFXBVmAzx2OnrL/AEucDaQ3DoHgkdx6IfWDNLZ2EA946o5Q08AjQRv1Aq5LSH1bC3PsxI90hcc4a77lWxsYaM06rb0P3opJRLT1UKGRoC+aMcWR1sbdpHZ34dSvYWPiebZ23iEmqY/PZKwXzdnAqjtbbclVE8EFLUB5BlLSx5FQHRiTc62v/wDNMNigZC8SPeLDcbkpUtQ6ZhjjYbneLALvvBs1lhoIo1Z+iqKe5VSbKikFjbgO/vxzTygvkc42u0+K6qISGRNaL2cPDaiG9GyTPGGjOWeI54m+cOK+DWt2cMJpZhG6zuydR+cE6qgMjbt7Q1j270D2PSy+9U6tG6yMJjkKMGJa9rKRfXliqZ7Pq2kHULa1LCx/0bg4azfUmbd+MrS06sCGEMYIIsQQguCDwOIqggyuI3nzV1OCIWg7h5Ibu3TutTXFkZQ0qlSVIDDKdQTxHhhtQ5pjjAOA9Umna4SSEjEqtvU7x1dHMsM0qxibMIkLEZlCjuHHmeRwylDXQyMLgCbYmyXVlzZo3hpIF8Bddv8Aa0/9xrvsP/6xz9F/+jeq6+t//N3RVt5ZnWpoahYJ5FRZSyxxlmXMgABHAG55nkcd0zWmKSMuAJtidxXFUXCWOQNJAvgF9rtt1FRG0VPRzozjLnmXo1QHQtxNyB2ffwwMp4onB8jwQNg13RJUSytLI4yCdp1WTBsegEEMcK6hFAv2nmfM3OI5pDI8vO1WwxiNgYNiFbZp3NfQuEYqvT5mCkhbxgC54C54XxRC5op5ATrNvNTTMcaiIgahfyXHfXZLuvuinH6eNWUgC5kjYEMthxIuSB421tjqima06OTsnwO9c1sLnDSR9oeI3Ic9FLJTUFIY5ArFTOSjAKiC+VjbqljwvzAw4SMZLLLcX1279oSTG98UUJBtt1bthRqbc6jZWAgRSQQGF7i44jXiMTNrpwb5xVTqGAgjNX3cx5fcwjmRleEmPrKRmC+qVuNVtYXHZgrAzS5zDcHWvKPP0Oa8WI1LnuBTvHQxLIjIwL3VlKkddjwOuPa9zXTktNxq8kUDHNgAcLHX5r5FTv76vJkbJ7lC58py5ukBtfhe3LAXN+kDb687DuXgY76wutqzce9VYxLQSy2heamlcyDohmeNz6wK817xwthhzKljbuAcBbXgRz3rgZ9M91mktJvqxB9l42nNLtACCOGWKAsDLLKuQlQQcqjiSSOPdj2JrKY6RzgXbANfeV5K59UNG1pDdpOror20aVvfCjZUbIiTAsFOVbrYAngO6+FRvH07wTrJCbIw/URkDUAVV352O7oZ6cEyqjRuoFzJE4IIsOJF7j87YZQztB0cnZvfkQlV8DnN0kfata28FfTS1K0VI0AYSQrGXiJK51CgMhB59x7+ePM+IzvD8DfXjbivcyUQMLMRbVhfgvtRvO0iMi0VUZGBXI8VluRbrMTbL34G0ga7OMjbDaDr6IdVlzc0RuvuIQml9Hz5FzTkNlFwL2BtqB3YodlMZxs1TtyY7NF3J1qK0KbZJD3rGSPaMZbWEi9x1Wq59jax6Ln75j5Ob7Jvyx1ojvHULn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LoK0fEk+zOOcziOq6z+B6KlXbwxxVMdMyuXkAKkAZRcsNSWv8E8sNZTPfEZRgEl9UxkwiI1lF8TqlC94duR0cYkkV2BYKAgBNyGPMjTqnD6endO7Nap6mpbA3Odv2IjBKGVWHBgCL94vhJFjZPabi6948XqA7vb2QVjMkYdWUXs4AuOdrMeGl/EYrqKKSAAuw4KOmro6glrdRG9HsSKxCU3gjNWaTK/SKLk2GW2UNxzX4HsxQaZwh02xTCpaZjDbWi2J1SpgQlna2/FLC2QFpXBsRGAQD2XJAPlfF0WT5pBnYDioJsowxnNGs8FXpPSDTs4WRJYb83UW87G49mO3ZMlAu0g8lwzKkRdmuBbzTYjggEEEEXBBuCDwPhjPIINitEEEXC9Y8XqS/+0ul+JP9VP8AqY0/6VNvHj7LK/q8O4+Hup/2lUvyc/1U/wCpg/pU28ePsvP6vDuPh7q/sTfaCqmWGNJQzAkFgttBfk5PLswqegkhZnuIt84J9PlCOZ+Y0Hv/ANplxCr1xrapYo3kfRUUsfAC/tx0xhe4NGJXL3hjS44BC93d5oazP0QdSlrhwAbG+osx00xRU0j4LZ23cpqasjqL5uzejWJVWpgQl7eDe+GkkEciyFige6BSLEsObDXqnFlPRSTtzmkKKpr44HZrge5DB6SqX4k/1U/6mH/0qbePH2U4yvDuPQe6O7E3kp6rSJ+sBcows1vA8R4XxJPSyw9sat6sgq4ptTDr3IvidUpC3l/vik+gn8cmNem/hSc/ZY1T/Pj5e6fcZC2Ul+lf9kj/AM9f5cmNTJP7x5eoWVlf9kc/Qps2b+pj+gv8IxnSds81pR9gclYxwu1iWxaSVIfdsJ60EgDD5pUa+GpBHYe44+pmexz9A/BwXykEb2s+oZi0rX9ibUSphSVODDUc1YcQfA/0OPm54XRPLHL6WCZszA9qU6f+/ZP8v/0kxoO/gDn6lZzf/kDy9AnrGUtdKvpH2s0FLlQ2aU5bjiFtdrfcPPGhk6ESS3dgNazspzmKGzcTqV7dTd9KWFQFHSkAu/Mk8Rfko4Af1wmrqXTPJvq2BOpKVsDBbHaVd23smOpiaOQA3HVa2qnkR3/jwwuCZ0Lw5qbPAyZha4KhuZsuemg6KdkazXTKScoPEXIHO588NrJo5ZM9gsk0UMkMeY833I9iRWLx0S/FHsGPc4715mjckPc1B75V2g9aTl/vca1YT9LF82LHogPqpfm1PqxgcAB5YyblbFgvWPF6k70lVp6KOmj1edwLdwI082K/fjSybGM8yuwaFmZTkOYIm4uKHVUA2dtCnZdIpY1iY+AVCfuRj54c1xqqZ4OIN/X3SHNFJUsI7JFvT2WhYx1tKYEJB3kH/wCZpPoJ/HLjWpv4UnP2WPU/zo+Xunswr8VfYMZWcd61s0bkh7/bFWDJWUwEbo4zZRYa8GsNL30PbfGtk+cyXgk1ghZGUKcRWni1EFOGz9rRyRRyEgZ0VrdlwDb78ZskLmPLdxWnHM17A7eEo7zf3xR/RT+ZJjSpv4UnP0CzKn+dHy90+4yFspK9K5/skf8AnL/LkxqZJ/ePL1Cysr/sjn6FNuzh+ij+gv8ACMZ0nbPNaUfYHJWMcLtIfopQNTTggEF7EHgQUFxjWyqSJWkbvVZGSADE4Heq9E52VWmJifcs+qkn1ew+Kk5T3EHux28fWwZ47bfFLYfoqjMPYd4K1T/37J/l/wDpJhbv4A5+pTGf/IHl6BPWMpa6QPSupApn+CrOD55CPuU418lHW9vD3WNlcdh2wH2T8DfUcDjIWyvuBC5U9Uj3KOr2NjlYGx7NOeOnMc3EWXLXtd2TddccrpTAhIW5n95130pP52Nas/ixfNix6H+XL82p9xkrYUwIWW128MPvqZpixjhukYUA3K6X1I0zFmv3LjeZSv8ApMxmLtZ+dF8++qZ9ZnvwbqC6b571UlXT5E6TpFYMpZQB2EE5uwnzAx5RUc0EmcbWXVdWQzxZovfZqTpudtX3RSRuTd1GR/pLpfzFm88ZlZDopi3ZiFp0U2mhDtuBRrEqrSFvH/fNJ9BP45ca1P8AwpOfssep/nR8vdPuMlbCWfSO4FBIDzaMDxzg/gDi7JovUDv8lBlM2pndyDbI2XK0ERANjGhHgVGHzSsEjhxKnhicY28grnpC2ZKTDVQLmeA3IAubAhgbcwCDcd/ccc5PmYM6J+Dl3lGF5zZY9ZaulF6RKVkBfPG3NcpbXuI4jxtjl+S5gbN1hesyrAW3dqKCbXrm2tNHDAjCFGu7sO3QnmBpew4m+KoYxRML5D9xwClmkNc9rIx9oxK0lRYWHAYxFur7gQkX0S/qJv8AMH8AxrZW/cbyWRkj9t3NMe9GxFq4GjNgw1Ruxhw8jwPjiGlqDBIHDDarqqnE8ZacdiQdxGk98QJb51jZDfiMihQD4AWxsV4Z9NdmBN+qx8nl/wBVZ+IFui1XHz6+hQjerY3uunaLQN6yE8mHDyIJHnimln0Mgds2qarp9PEWbdiWNg74+51FNXI8bxjKGy3uo0Fxx4fCFwfxunodKdJAbg7FBT1+iGinBBG1WNs7/RlTHSB5ZX0UhCACeYBGZm7BbHEOTXg502po4rubKbCM2HW48ER3E2AaWAmT9bIQX7gPVW/Mi5J7ycJr6kTSfbgME+gpjBH93aOKZcQq5TAhIO5h/wDydd9KT+djWrf4sXzYseh/lS9/mn7GSthCt6dp+56WWW9mAsn0m0HsJv5YopYdLK1qnqptFE56E+jjZnRUgdh1pTn1+LwXysM372KMozZ81hgNSmybDmQ3OJ1ppaMEWIBB7sQZxWhmjcs+3NkNJXz0bHqsSUv2gZl9qHXvAxsVg09O2cYjH5zWNREwVDoDgcPnJaHjGW0s530rVh2rTyvfKkaE242zy42qKMyUj2txJ9lh10gjrGPdgB7ou3pGpOyU/uD+rYn/AKXPw6qo5Vg49EGrJ5tryoiRtHSobs558ib8M1rgKL2uSe6ljWULSXG7zsUj3SV7w1oswbVo0SBVCqLAAADsA0GMUkk3K3AABYL1jxerKt9v2k+ON+h/aXz9d+4tA3X/AGZMY9R+4Vs037YRXCE9TAhCN3PUbxH4YfPiEiDAovhCeg0P7W3n/CMUH9oKcfulGcTqhTAhK3pA/Ur4nF1B+4oModhC/RpxfwxRlPEKfJm1PuMla6mBCmBCD7L/AF8v738WHydgJEfbKMYQnoZvD+rH0h+Bw6HtJM/ZV2i/Vp9FfwGFu7RTGdkLtjldIJV/tSfu4ob+0VO79wI3idUJe3g/Wj6A/FsVQdlSz9pUYPWGGnBKCbk4DwGIDirhgvuBer/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AutoShape 16" descr="data:image/jpeg;base64,/9j/4AAQSkZJRgABAQAAAQABAAD/2wCEAAkGBxQTEhUUExQWFhUXGBobGRgYFx4eHhsbHhgcHB0eIyAdHCggHBolHRgfITEhJSkrLi4uHR80ODMsNygtLisBCgoKDg0OGxAQGzgkICYsNDQ0LS8sLCw0LzU0MiwsMCwvLzQsLCwvLDQvLC8sNCwsLCwsLCwsLCwsLCwsLCwsLP/AABEIAPkAygMBEQACEQEDEQH/xAAcAAACAwEBAQEAAAAAAAAAAAAFBgAEBwMCAQj/xABQEAACAQIDBAYDDAcFBQgDAAABAgMEEQASIQUGMUETIlFhcYEHMpEUFUJSU2JykpOhsdEjMzSCsrPBJDVDc6IWY3TC0xdUhKPD0vDxJeHi/8QAGgEAAwEBAQEAAAAAAAAAAAAAAAMEBQIBBv/EADwRAAEDAgEJBwMDBAICAwEAAAEAAgMEETEFEhMhQVFhcZEygaGxwdHwFCLhIzM0FUJS8XKCJJI1YmND/9oADAMBAAIRAxEAPwDb8CFMCFMCFMCFMCFMCFMCFMCF5lkCgsxCqNSSbADvJ4Y9AJNgvCQBcoX78mT9miaUfKE5I/rEXYd6Kww/QBv7htwxPT3ISNOXfti/HAfOQK++4ql/1lQIx8WBAPItJmJ8QFx5nxN7Lb8z6C3qjMld2nW5D1N/RfRsCI+uZZD8+aRh9XNl+7B9Q/ZYcgPa69+nZtueZPvZDdvbCplSMrBECZ4ATkFyDKoIJtqCNDh0FRKXG7jgdvAqeopog0WaO03ZxCJ/7O0vKnjXvVQp/wBNsJ+pm2uKo+lh2NC8+8aD9XLPGfmzMw+rIWX7sGnJ7QB7reVivPpwOySO8nzup0dXHweOcdjjo3+st1J/dGC8LsQW8tY6Y+JRaZuBDueo+3gF6g20mYJKrQSHQLKAAx7FcEox7gb92PHQOtdv3Dh7Yr1s7b2cM08ffBE8JT1MCFMCFMCFMCFMCFMCFMCFMCFMCFMCFMCFXqK5EZEZuvIbIvM2FybdgGpOO2xucC4DUFw6RrSGk6zgqm39uRUkeeU6nRVHrMe7u7Tywynp3zOzWpdRUsgbnPSZsXa1TtKpyljFTp1nWMkXF9FLDrEt5CwOgxpzwQ0kV7XccL+dllU881ZLa9mjG3ldaKqgCw0A5YxVuIfXbUyt0US9LNa+QGwUH4Tt8BfaTyBw5kVxnONh8w3+SS+WxzWi58ua5w7HzEPUt0zjULa0aH5qa3I+M1z4cMemawtGLDxPM+g1LlsF9chufAch6lFcIVC+MwAuSABzOAC68JtihjbwU97LIJCOUStIf/LDYeKaTaLc9Xmkmpi2G/LX5IXvDtUPGgWOoH6aE3MLLwlXhmA63YLccPghLXG5GB28DuU9RMHNFge0Nh3jeh7QnpF6WbaJhytnBSQXa65ReJL5SC1/AYcHDNOa1l+Y9TySi05wznOzeR9BzTFsmupFAiheNbcI75W8crWYk8ydcRyxzE57wTx+alZFJCBmMIHD5rRbE6oXOeFXUq6hlOhVgCD4g49a4tNwV45ocLEIWaGWDWnOePnA7cP8tzqv0WuvZlw/SMk/c1HePUeo181Po3x649Y3H0PodXJXtn7QSYEpcFTZkYWZD2MOR+48RcYXJG5h1/7TY5GvGr/SqbybLaeI9GxSZdY3VipB7Lj4LcD5HlhlNKI3/cLjaEuphMjPtNnDApM3a3+dWEVZqL26S1ip+cBxHeNR3406nJrSM+Hp7LKpcqOBzJuvun+srkjjMrHqAAlhrobdbT4Ot7jljHZG5zs0YrafI1rc44LvHIGAZSCCLgg3BB4EHsxyQQbFdAgi4XrHi9UwIUwIUwIUwIVfaFYsMTyubKikn8vE8MdxsL3BrcSuJJBG0udgEh7mVxmqKqvqDYRpYdig3Nh4Ktu/MeZxrVsYjjZTx7T1WPQyGSR9RJsHRKW1a+avqbgFmc5Y0HJeQ/qT4nGlFGymi17MSsyaWSql1bcAtV3S2MlJF0QYNJo0pHxiNB4ADT288fPVdQ6d+fs2L6Ojp2wMzBjtX3au1/0q08ThXY5WlIusZIuFGmUzMNQp8TfQEih+0yOFxu38eW8r2Wb7hG02J27uHPgiWz6FIVyoOdySbszHizE6sx7ThEkjnm5T442xizfnNdamoWNS7sFVdSzGwHnjlrS42AuV65waLk2CGCsnn/Ur0UfysqnMfox6G3e5H0Th+ZHH2zc7h6n26pOfJJ2BYbz6D36L2mwYic0uadu2Y5gD3Joi+SjHhqH4N+0cPfHxXop2Yv8AuPHX4YeCJooAsBYdgwgm6cBZCt5PUi/4in/nLh9P2j/xd5FT1XZb/wAm+YRbCFSuVVSpIMsiK69jKCPYcdNe5pu02XLmNcLOF0Ln2WIVLwzNAqgkqxzxWHarHqj6BXD2ymQ5r253gevvdIdCIxnMdm27x09rJSqvSWclkiXpAbZiSUIvxA0YX7DwvjRZknXdztXj7LMflj7bNbr8PdOe7e0Hnp0lfJdr/qyStr9+oPIjtGMypjEchYL6t61aaUyxh5tr3Lnt6BFX3QHEUqCwktfML6Rso1dSdAvG56tjj2BxJ0drg7PUbvl15O1oGkvYjb6Hf8su+x9p9MtmQxyrbpIm4rcXB71PI+I4ggcyxZh1G42FdQy541ix2hIG/wDu7q1XB1kJPSqPgODYt4X49h156a+T6rUIX47Fi5So9Zmjw2rv6Ots9Ir0UxurK3R37COsnsuR+93Y5ylT5hE7O/0K7yZUZ4MD+72Xv0fbYaKZ6GU3AZwh7GUnMvgbE+PjjzKEAewTt711k6oLJDTv42Wi4xVtqYEKYEKYELlVVCxo0jmyopZj2AC5x01pcQ0YlcucGguOASX6T9oEU0UfqmVszDuUAkfWZfZjTyXEDK525ZWVpbQtbvQXZWzJ32WViAAmmLO7MFVY0AFySeGdeV+BxVNNG2ru7YNQx1n/AGpYYZHUdmf3HWeAXHZtalMRDRDp6qTqmcr1VvyQHiBxLHTS+o0HUsbpvvn+1g2e64ikZD+nB9zz/du5J5SNqeOOmibNUS3ZpG1tw6SZr8QCQFB4nKOANskkSuMjhZo2eQHzeVsAGJojabuO3zPzkiUeyIhD0BXMh9bMbliTcsTxzk65uN8JMz8/Pvr+auXBOEDMzR21fNfPihx2o1L+inzyX0hkUXaU8BG3IS9+gYa6WNnaITfczVvG7jy8Rgk6Yw/ZJr3Hfw5+BxVql2azsJamzODdIxqkXh8aTtc+QA4rdKGjMjw37T7Dh1TGxFxz5Mdg2D3PHoiuEKhU6/akUJAdusfVRQWdvBFBY+NsMZE9+sDVvwHVLfMxmJ17sT0Vb3dUP+rpso7ZpAvnlQOfI2x3o4m9p1+Qv52S9JK7sttzNvK6G7eSqyR5ngA6eCwEbmx6VbG5kFwDxFhftGHQGG5sDgdo3HgkVAmzRcjtN2HeOKJ5awfCpn7srx/fmf8ADCf0DvHQ+yfacbQeo918O1nT9fTyKObx/pV/0jpPPJg0LXdhwPA6vx4o0zm9tpHEa/z4K5DPFPHdWSSNrg2IYHtB/I4WWvjdrFimhzJG6tYWL73USQ1k0cYsikWHZdFa3hc4+oo5HSQtc7FfKVsbY53Nbgru5+9L0jhWN4GPWU65b/CXv7ufjhVZRtmbcdr5qTaKudA7NPZ8lpezYTOy1MtretDHcEICNHJGjSEHjwUGw5k4UjhGDG3vO/hy819BGDIRI7uG7jz8lY2tQs2WWKwnjvlJ4MvONvmtbjyNjy14ikA+13ZPhxHzgu5YybOb2h8sljb1ZJGBX0wujdSphYaXHV6w5OtshI7F4i+LqeNrzoJMf7T82bVBUSPYPqIsP7h827EuUVJHLOk9AQsqsHNM5ykWNyEY9VlIvpoQPYLZHvZGY6gXGGcPVQRsZJIJKc2OOafRVt7g1PtF3UWIdZV772b+K4wyjtLShp3WS628NWXDeCtZ98FzxLylVih7SADbxKkn904+e0ZsTuX0mkFwN6t4WmKYEKYEJR9Ilfljhgv+ukUN9BSCfvK/fjQyfHdzpP8AEeKzsoy2a2P/ACPggHpZkvNCvYhPta3/AC4tyQPsceKhywfvaOCCbb24zxRUkJPRRqqm3+K/M/RzcB59lqoKYNc6Z+J8ApKipL2thZgPEpz3L3dFHE1TUWEmUnX/AA0tc/vEcfZ24zK2qM7hFHh5latDSCnYZZMbdAmLYlO1mmkFpZrEg/AQepH+6Dc/OLHEUzhqY3AeJ2n5ssroWnW92J8BsHzartXUrEjSObKoJJ7v6nuwpjS9waMSmveGNLjgELp9ldOGkqku0gssZ/wk4gC3CQ2DMw1uAAbKMPdNo7NjOG3efbcPdTth0l3SjHZuHvx9l6o6t4XEE7ZgdIpj8P5j8hKBz4MNRrcY8ewSDPZ3jdxHDyXrHmM5kh5HfwPHzXz3XJUm0DdHDwM9gS/aIgdLf7w3HYDxHuY2Lt6zu3c/bqjPdL2NTd+/l79FfoNnRwg9GtifWYklmPazHrMfE4U+Vz+0fnJNjiazshWsLTEJ3k9SL/iKf+cuH0/aP/F3kVNVdlv/ACb5hFsIVKmBCC7e3ahqVYkFJD8NNCSOFxwa3fqORGKYKp8RG0bj81KWopWSg7DvHzWs+2esNSjxVxkiqI06kjXzFdLIVOrsCdBxINhwxsSF8RD4LFpxHrwCxYwyZpZUXDhgfTilaeFkYqwKspIIIsQRjRa4OFwsxzS02Kedwt5hHlhkNkY21OiseDDsVjow5GzfCa2RX0hdd7fnzZw1bAtnJ1YG/Y75/vbx17StLxiLeQWtiEU2YgGGotHKp4CQjKjeDD9Ge/J34pYS9lh2m6xy2jux6qV7Qx9z2Xajz2Hvw6LON7N25KKUSR5uiLXRwdUPJSeRHI8/G+Nykq21DM1+O0b1hVlG+mfnsw2Hcqe8W2PdaxSPYTKuR/nAG6sPa1xyNu3RlNBoC5o7J1j2SqqoE7WuPaGo+6btvVzR7O2fOvrI8J8bRNceBtbGbTxh9TLGcCD5halRKWU0UgxBHknyGUOqspurAEHuIuMZJBBsVrtIIuF7x4vVMCFk3pKria0Af4KILd56/wCDD2Y+hybH+gTvv7L5vKkv/kADZb3RXf3ZclVWwpCLkw3ueCjO2pPIa4noJmQwuc/eqcowPnma1m5DP0VHIIKS09YxCGZh1Y2OlkGozdpN7a94D/vnbpJftZjbfzU40dO7Rw/c86r7uSeqmnuaekuWAAklZjcssZFrnteQgntCtjJa7U6XDYO/2HotlzdbYsdp7vc+qO4lVSETjp6gJ/hQEM/Y0pF0XwQdcjtKdmKG/px32u8tvXDqp3fqSW2N89nTHoi+J1QgdfEKx2gP7OhAlI/xHGojB5BdCxGt7D42Ko3aAB/9xw4Df7ddykkbpyWf2jHid3v03rpQ1LQMtPMbg6Qy8M4HBGtoJQPJgLjW4x49okBkZ3jdxHDyXUbzGRG/uO/gePmi7MACSbAaknliYC6pJshQ2wZP2aJpR8oTkj8mIJYd6qR34foQ39w24Ynp7kKfTl37YvxwHzkEO28tUUjLNAo6eCwVHazdKtjmLrcA8RYX7Rh8BhzjYHA7QNh4HzSKgTZouR2m7Cdo4jyRK9YvKnl7hniP39IL+zCP0DvHQ+yf+uNx6j3XSm2wpYRyK0Mh4LJbrfRYEq3gDfux46EgZzTccPUYhdNmBOa4WPH0OCt1tWkSF5DlVeJ/AAcSSdABqThbGF7s1qY97WNznJI3x2XNND7sN45IyvRxgDMqFrakamW5DWBstrC5uTqUczI36HEHE/NnmsmtgfIzTYEYD5t8l4pqaLaaNHOOiro+qzWsSF55bi411A4HsBGOnOfSODo9cZXjWMrGlsmqQJK29sOWlcpKptfquB1WHce3u4jGpT1LJm3ae5ZFRSyQOs4d60j0f7xNUxmOQHPEFu/JgdAT87TXt44xMoUohdnNwOxb2TqszMzXYjamavpFljeNuDqQbcR3jvB1HhiBjyxwcNivewPaWnakzeCvmWnjqbBihMFVEwuj2YrcjkMwuDxs45Y06eNjpDHhfW07R89FmVMsjYxLjbU4bD89Uu1O70VTE1RQE9XWSnY3ZPoniw7O3Wxv1cWsqnwvEc/c7fz+e6gfSRzMMlP3t3clc3tltsygXtCt7I7f82F0Y/8ALlPzFNrTakiHzBOG4VV0lDDfioKfVYgf6bYza9mbUO6rTye/Pp29EwYjVq4pUqZGjHrKqsfBiwH8Bx0WkNDtnz3XIeC4t2hY3v8Aft9R4r/LXH02T/47fm0r5bKP8l3d5Jx392/7nRYYtJpEGZxxWMXsAeRJJt2a8yDjMyfTaVxe/sg4cVqZRqtEwMZ2iMeCGei/YmZ2qWHVS6x97EanyBt592H5UqLNEQ24qfJNNdxlOzBO+x+vLUTdsnRL9GLqn/zDJjKm+1rWcL9fxZa8P3Oc/jbp+bohWVKxxvI3qopY+AFz+GFMaXODRtTnuDWlx2KpsGmZIVz/AKx7ySfTc5iPAXyjuAwydwc82wGocglwMLWC+J1nv+WX3bVW0cXUt0jkJGD8dtAfBRdj3KceQsDna8BrPL5qXszy1urE6hz+a132fRrDGsa3so4niTxLHtYkkk9pOOZHl7i4rqNgY0NCm0YY3idZrdHYlrmwAGt78rWvfla+CNzmuBZivJWtcwh+CWKAtK8aVZcwt+z5wAJbElel11kygEKQAdTbMLLbJZoJi7W22zlw4+mMUd3uDZuzsvt58eHrg3jGetFAtvVsbCNFYMy1FPmC65f0yaMRop7jrx7MVQMcCSR/a7yKjqJGkAA/3N8wjpOJVYgm99YI6d7xCS6k9ewRbWsWJPG5FlXrE8LcRVSMLpBY25Y/PBSVjw2I3F+eHzxSfuVvAJp446pizKLQZj1Q2vG+pktorMTzHE3OlW0ujjLohz+bt49FmUFXpJA2U69nzfxTxXUkkk8WoECXdhzaQeoD80et4geWSx7Wxu/yOrkNvstd7HOkb/iNfM7PdJm9vSUe0UrFUmN8uY8ibZWXuJVbi/PwONSkzaimMJOsYe/VZVZnU9UJwNRx9uieozFUwqSoeNwGAdQQRxGhxknPheQDYjctcZkzASLg70PqKOOmlhkiRY0ZuikCKFBD+oSBxIkAX984c17pWua43OI7sfDySnRtie1zRYYG3HDx80cxKqkDlo1aeogcfo6iIPb5w/RuR326I+OKg8hjZBi029R6qUsBe6M4OF/Q+iyyOWbZ1WbaPGbEcnXj9VhY92nMY+gIjq4eB8CvmwZKSfiPEJl9ItUk1NSSx+o2cgdlwLjxBBHliDJrHRyva7ELRym9skLHtwKOei8H3F4yvb2L/XEuVP3+4KvJX8fvKvSb3QAkWY2JFxbXCBRyEJ5rIwUMrdqdBthVY2SWFEPjmbKfrafvHFLIdJRkjEEn3Uz59HWgHAi3slf0l0uWuudBIiEn2ofYFxfkx96e24n3WdlRlqi+8D2VOOCTaVcxGgZrkn4EY0HmFsO84aXNpKcXx8ylBrqyoNsPILUd36qD3P8AoNIYiyg9oXi3fc3N+fHnjAqGSaT9TE+q+ip3R6P9Psj0XvdlCKWG/rMgdvpP12+9jjypN5Xc7dNS9phaJvK/XWvO8fWjSP5WWND3rmzOPNEYYKfU4u3An0HiV5Ua2hu8gep8AiuEKhCpevWIOUMRf9+QlFPkqSD97Dx9sJO826a/UKc/dMBuF+ur0KKMwAudAOJOEKjBZzvdvurOYYkV41ZSzZrrJbXLp8DNa+utiOBxtUmTjm57zY+X5WHWZSGdmMFx58OSqL6QWkVo6mnSRG+IStvaW1B1BBBBw05LDSHROseOtKGVc8FsrbjhqX1/SFIIDGgJkvZZXsTk5EgaGQcL8Dxtyx4MltMmc7DcPmCDlZwjLW47zu90O2LsaqnppZI+kNnUot7Kx1zsMx9YELqOfhh088McrWuthr4bhySYKeeWJzm3x1cd55qvs/eSopm4uZFJBErEjKbdQq2q6i9wQeHZjuSkimGy3Dzulx1ksJscePlZVtv7wTVbXlbqg9VBoq+XM951/DDaeljgFmjXvS6mrknP3HVuQtWIIINiNQRyOHkX1FTAkG4TfsLf+eIkT3nQ8LkBl8DbXwP/AN5s+TI3j9P7StSnyrIw/qfcE7x7WpquiM06hYSTmDnmracNb3GgGuMowywz5kZu7gtcTxTwZ7x9vFfdx65ZabqXypI6qCLEJmzIPqMowVsZZL92JA67fFe0MgfFqwBI7tngiG8MBemmC+tkLL9Nesv+pRhMDs2RpOF/wU6obnRuA3fkK5TTB0VxwZQw8CL/ANcLc3NJBTGuzmgodtTqz0r9rvGfB42b+KJcNi1xvHAHobeqTLqkYeJHUX9Esb6UKVjzLELVVMBdeckZUNp2kFtO/T4QxfRSugDS7sO8D8+aln10TaguDe23xHz5rSE20CaYQn4MudfBlIYe0A+ZxsaK0ukG0WWMZrw6M7DdaHsys9xbHWTg7KxTvZ2JX2Ag+AOMWVn1FaW7L+WK3IpPp6IO2288Ej09MxRbdg/DGq57QSstjHFoR/0rwWnhk+NGV81Yn/nGJMkuvG5vHz/0qcsNtI13Dy/2uO9tR7qoaWqPrqWik+lbiez1L/vY6o26GofFsOsfO/wXNa7T07JduBU2kPcFCsI0qKoZpTzWPkn32+v3YIv/ACqgvPZbhz3/ADgiX/xacRjtOx5bvnFH92QU2NI3Po6hvZnH9MR1X3VoHEeitpLtoSeB9Uz0tdCqIvSx6KB668h44gdG8kmx6LQbIwNAuOqo7TrojNS/pY7LI7Hrj5GRRz7Ww2ON4Y/UcB5hKlkYXs1jE+RRP3yh+Vj+uv54Ron7j0T9KzeOqGbOr4vdFUxkjHWjUHONQIlbt4Xc/fh8kb9GwWO3z/CnjlZpHm42beH5QjfqtE4ipIpI7ykszl7KFQE2JF+J/DFNCwxZ0zwdWy29TV7xLmwsI17b7lmu06IwytGWRitushupuAdDYX443YpBIwOAtzXz80RieWE35KrhiUmjcHYHumfO6hoYz1wTxJByi3MXGo4fhjPyhU6KPNadZWlk6l00mc4faFrsWW1ltYaWHAW0tpwt2Y+cN9q+mFtiS/SfsdXh906h48qnsKlre0Fr37z5aeS5y2TR7CsrK1OHR6XaFl2PoF84pgQrOzaIzSLGrKpa+rmyiwJ1PlhcsgjYXHwTIozI8MG3etT2Ju/QQBCWikkUC7NICM1tSFJyjXhpfvx8/PU1EpOogcl9JBS00QGsE81foa+IVNSOkjswia+cWJKsp59kY+7CXxvMTNR2+/qnMkYJXi42H09ETO0ITp0sf11/PCdG/ceifpGbx1QzdnaEQpKcNLGCsSAguOSgdvdh1TG/TOsDidiTTSs0LbkYDavW2q2NhDlkRiKiHQMCdXCngexseQxuGdcbD5ImkbZtj/cPOyRd8ax6XahmTjZGt8YZQpB7jlIxr0cbZqTMPH3WPWyOgrNI3h7KtvjscGaKanH6OrsU7na1x3XuD9bsx3R1BDHMkxZ5JdbT3ka+PB/muvpGrh0sdKn6unRRb52Ufgth5nHOTY/tMrsXH54rrKkv3CFuDQnPYu7ymnhLaN0SXHfkF8Zc1SdI628rWgpho233BcPSXs0y0vSKOtC2b906N/Q/u4ZkyXMmzTtS8qQ58OcNmtLfo3KSiWlk1UlJlHejrf22UeF8W5TDmZsreI6/Cocllrw6J3A9EL3+qDJXyga5cqKPBRp9YnFGT2hlOD3qbKLi+pI7lpEtB0ezngBBK07obfG6M3+8388YYkz6kPO11/FbxjzaYsGxtvBXqWhhZEboo9VB9ReY8MKdI8Ei56pzY2FoNh0VHadDEJqX9FHZpHU9Qc4XYcu1cNjkeWP1nAbeISpY2B7NQxPkUT97Yfko/qL+WE6V/wDkeqfombh0QqgpIRUVSskXrRsAVXQGJV007UJw+SSQxsIJ2+f5U8bIxI8EDZ5fhDWpKUmOslRD0jxpAqgqFuzZc1myte+YkjQC1jh4fMAYWnAElILISRM4YkAJP2huxUyz1TdGqsh6TIDxRmbLksOsLIezh26Y0oqyFkbBfHVfjx6rKlopnyPNsNdvZLToVJBBBHEEWIxeCCLhZxBBsVoO71dItA1QAkSwKQMg1mcJlUyH4oLg25nstri1MTTUCM3Jdv2C99S3qaVwptIAAG7tpw1rt6KqmVhOrEmO4cE31dr5ted7XPf445yqxgLSMcO5e5IfIQ4OwTLvlIgop+kIAMbBb82t1QO05rYhow4ztzd6vrS0QOztyxHH1a+QUwIXqNypBGhBuPEY8IBFivQSDcLXd3Nq0lRHCCsXTOvWToxfMouxNh1VPEE8cfN1MM8TnHXmjbfovqaaeCVrcM47LdVcoaCI1NT+jjsoiS2QWBCsx5cbSD7sKfI8RM1nace70TGRMMrzYbB6+qJnZ8I16KP6i/lhOlfvPVP0bNw6IZuzs+I0lOWijJMSEkoL6qD2d+HVMr9M6xOJ2pNNEzQtuBgNi9baoo1EOWNFJqIdQoB0cMeA7Fx5DI451zsPkiaNv22H9w87pT9K1FcxTrra8T9x9dR7Cx9mNLJMnaYeY8iszLEd82Qcj5ohuI0clApl1FNKzAnllGcH2OcIrw5lQc3+4fj0T8nlr6YZ39p/KRdnU7VtaAeMshZ+5b5m9guB5Y1pHCng1bAseJpqajXtN1uIx8qvrkI2rtJY54YZLdHUK6a8M4y2B7mDEeNsURRF0bntxbY934U0soZI1jsHXHf+VntJRts/asaG+QuAp+MknVHsJ171xsvkFVSE7beIWKyM0tYBsJ8Cuu61D7q2nJKdUjkeQ+Oc5B7df3Tjmqk0NI1gxIA917SRaarc84Ak+yZNx9q+6WrFJuDKXH0HBUDyCD24hrodEIyN3iP9q+hn0xkB3+B/0ju7Lk0sN/WVAjfSTqN96nEtSLSu53661ZTG8TeVumped4+rGknyUsbnuXNlc+SOxwU+txbvBHqPELyo1NDtxB9D4FFWNsIVBX58qqhpXaRzdmJJJ7Tj7JjAxoaMAviZHue4udiU27oxPU0k1MjAOskciZibAZutbsta/njNrC2KZspGoghatCHTQuiB1gghaBtc9FLHUfAF45e5GIKse5X9gdjyxjxfe0x7cR7d48gtmX7HCTZgeW/uPmh+/Ww4p4TJI3RvGDlflqRoQAS1zwA1udOOHUNQ+J+a0XB2JFfTRysznGxG1U9kbuPEOliQKDb+zSMxDAWszEkhZ9L6AqvD52GTVTX/AGPP/YeQ/wDr4nHglw0joxnsH/UnxOP3eAw4q/tbe6OnjLSRTLJwWNkIubfHF0I7wT4YVDROldZpFt9/THwTZq5sTLuBvut64LIa+raaRpJDdnJJPjyHYBwAx9JHG2Noa3AL5iSR0ji52JXDHaWvqqSQALk6ADmceE21legEmwWl7u+j6Po1aqDGQ65A1go5A21Ldtj3crnDqMpvzrRYb1v02SmZl5cdybNn7Dp4CDFCiEC2a3Wt9I6/fjOkqJZNTnErTjp4o9bGgLlu51o3m+XkaQfR0SM+caKfPHtRqcGbhb1PiSuafW0v3m/oPALrvDOUppivrFCq/Tbqr/qYY8gbnSNBwv8AkrqodmxuI3fgK5TQhEVBwVQo8ALf0wpzs4klMa3NACH7U609KnY7yHwSNl/ilXDotUbzwA6m/oky65GDiT0FvVKGyZfd67Rh06z9JEe/1V8rRoPM40pW/TGF/Cx9fMrNhd9UJo+Nx6eQS/sbaZioK2PgWaNQD8/MHH1UOLJ4g+pjdz8MPNRQTFlNI3l44o5ujAtDRyV0o6zraNTxI5D95tfogHElY41EwgZgMfnDzVdEwU0BnficPnHyWg0Gboo8+r5FzH51hf78Y77Zxtgtpl80Xxsln0mURejzjjE6tp2Hqn+IHyxdkyTNmzTtFln5UjLoM4bDdAaWp99KXo2NqyAZo24ZwLc+ROgPflPdit7Po5c4dh2PD5+FGx/1sOae23Dirm6EJp9mVM5FnYSHUWIyAqAfBs3twusdpapjBhq8dadRNMNK95x1+CA+jGqyVgXlIjL5jrD7lOK8qMzoL7j+FFkmTNntvH5Wi7KOSSph7H6VB82UFv5ok+7GLL9zWP4W6fiy3Ivtc9nf1/N1lFVvZVyJkeYlSpUjKozAixvprpj6FlFAw5wbr7182+vneM0u1KxU761jx9GZAAVykhRmItbjyPeLY5bk+Brs6y7flKdzM26XcWqBMO4m1RT1alvVcdGT2ZiLH2geV8RV8JlhNsRrV+TpxFML4HUtf2jNGkbtNbo7ENcXBB0tbmTe1ud7Y+bja5zgGYr6eRzWtJfgligDRPG9WHEK/s+cgiK5IHS9kmUgBiSBqL5tWufZ4Ii7W223lw4emEMd2EOm7Oy+znx4+uLeDjOWikn0pTx9DHGwJlZrx2HCxAbnzBtbXGpktr9IXDAYrJys5mjDSNZOpJ9HuVVva8ZTMCVzcza9ja5QkcMwGummNJ+UIW4G/wA8e5ZceTZ3Yi3zwRbeHdwR0ULBIYSqKzs7sJHfIc0YXLYm/fy5WxPTVRdO4XJ1m1hqA3qqppA2nabAG2u+JNsEp7I2gYJklVUcobgOLi9rX0I1HEd+NGaISsLCbX3LMglMTw8C9t61vciWaSAzTtdpnLqOGVbBQAOS9W47jfnj5ytEbZMyMagLd6+moXSOjz5DrJv3K5t+UlVgQ2ee63HFY/8AEfuspsPnMuFQAA6Q4N89g+bLptQSQI24u8BtPzbZE4owoCqLAAAAcgNAMJJJNyngACwQvaZ6SeCEcFPTP4Jog85CCP8ALOHx/axz+4d+Ph5pEv3SNZ3nuw8fJFsTqhLe1KqzVkw/wIOjU/7xh0jfjF9+LYmXEbP8jfuwHqopX2Mj/wDEW78T6JG9GVRkrQvx0dfYA/8AyY1sqMvBfcfwsbJT7T23j8olU7rh9pT5+rTIRNISbCxGa3tLeAv3YQ2szaZtu2dQ+dO9UPos6qcXamDWVR2jtQ7RrYYUFoA4Cpw6o1ZiO3KDYchp24bHCKSBzz2rfAkyTGrqGsb2b4eq1nHzy+kXKrp1kRo2F1dSp8CLHHTHFrg4bFy9oe0tO1YdKktFVEA5ZIn0Pb2H6LKeHYcfVgsqIuBC+RcH003EFaolalbs+VogAXjkBUfBkykkHzN787354+eMbqeoAdsI6L6MSNqKYlu0Hqs79Hy3r4O7Of8Ay2xt5RNqd3d5rCyaL1Le/wAlpu0JlWSKpU3QM0MpHxWfLc/QlUDuDNjBjaS10ZxxHziPRfQyOAc2QYYH5wPqhu2dw6eVf0Y6KQAdYcCR8ZeBJ5kWOHwZRljOvWFPPk2KQatR3+6zDbOypKaUxS2zAA3BuCDwI7sb0E7ZmZ7V87PA+B+Y9UcOSV3opAsiM18qupNuNgQT52xxIC5hA3JkTg14Jwutj2OwqytUxBQE9DGDcJyzP2zd3wQbDUkn5mYGC8Qx2nfwHDzX1MBE9pThsG7iePkjrKCCCLg8QeeJMFYRdAdpUq0kTyxTNCiC5S2ePjYAISCtybAIyjXFcbjM4Mc25O3A9fcFSStELS9rs0DZiOnsQs923vtPOFACoEYMCq6lgbg6k5dQDYHzONmDJ8cdydd1hVGUpJbAarKhDvTWKSRUSXPG5zewNcDyw51FAdRaEltdUA3zyqsm2J2kErSuZAbhieB7hwHswwU8QbmBupLNTKX55drRjaG93uiEx1FPG8lrLMOqyntsBqe4EA9mJo6HRSZ0byBuxVUlfpY82RgJ34K7udvB/aEMzACKnMUaqpLP1lyqBzc8OV7DCq2l/TIYMXXPD8J1DV/qAvODbAb/AMrQdlU7BjLNYTyj1b3yRqdEHbbNdmHFj2WxjSuFs1nZHid/twW3E03z39o+A3e/FEKidUVnchVUEsTyAFycJa0uIAxTnODRcqhsOFiHnkBEkxByniiDSNPEA3PzmbDpnDUxuA8TtPzZZJgadb3YnwGwfNquV9WsUbyNwQE6cT2Ad5Og7zhbGF7g0bUx7wxpcdiW9pwZdnVEbEGbozJLbk7kuR4C1h3AYsidepY4YXsOQ1KKVtqZ7Tja55nWk70ZU+atDfEjdvbZf+bGplR1oLbz+Vk5Jbee+4In6SN4rk0sR0BvMRzOll8rC/kORxPk2l1aV/d7qjKlXr0LO/2Xv0WbHN3qWGlikff8Y/0v9LHmVZ8IhzPouskU51ynkPVaNjFW4pgQlTfDd1KzNkIWoiAtf4Sm5APcSDY8iDjQo6p1Pj2Ss6tpG1F7doJI3T2s9DVFJgVRjklVvg9jeV/ME8dMatXC2pizmayNY9vm1ZFHO6mmzH6gdR9/mxENwqLJtORPkhKPYwX+uE18mdStdvt5J+T482rc3ddFdhbQUVtZQzaxzSSlQe1iSy+DKfaO/E08R0Ec7MQB/tUwSgTyQPwJNvZNWxKhrNDIbyw2BJ+Gh9STzAsfnK2IJmjU9uB8DtHzZZaMLjrY7EeI2H5tVjaOzIZ1yyxq4tzAuPA8Qe8Y4jlfGbsNl3JCyQWeLrIdvbrS08jroygZlJIBZL20va7AkAqNbkaajH0cFayVoJx8l8xUUL4nkDDZxQWpp3jbLIrIw5MCD7Ditj2vF2m6kfG5hs4WKefRsKiOOWVEzxFlBS9mJAN2S5yki4BBtfTUWscjKZic5rSbHf77fmC2cliVjHOAuN3tsT/QbRjmByNqPWUghlPYynVT4jGQ+JzO0PbqtmOVr+yffoh2+mzHqKR449X0YD42U3t7OHfbDqKVsUwc7BIroXSwlrcVkMux6hfWgmGoGsbDUmwHDiToMfSCoiODh1C+XdTytxaei4VNHJHpJG6X+OpX8RjtsjH9k35Lh8b2doW5rhjtcKYEIvuzSNPOkAuQxOo4pbXOOwiw8eHZiaqeI4zJu8eCro2GSQR7D4cU8UkVWtfTCqdcsauqyC9pSynThbpD1TY29QnXGQ8wGnfohrJGrd+PdbDBOKhmlOoA69/5R8n3XJYa00TXJ5SyKdAO2NCLk82AHBTeT9lv/wBj4D3PlzVn7zrf2jxPsPPkjWJlUl3bu0FzMzfqaWzyfPl0McY7wSGPeY+/FkERsAO07UOA2n06qKolAJJ7LdZ4nYPXoge6kr1FFXyPq0pkB+xFh4C4A8MVVbWxTxNGAt5qSjc6aCVzsTfyS5uvtT3JT1Ewt0jlYovGxZj4AFT42HPF1VDp5WR7BrKgpJtBC+TadQXndPdaSsfO91hv1nPFjfULfie08vHTHtXWNp25re1u3Lyjon1Ds53Z371rOyzH0SiEARrdVtwspK6douDrz488fPS52cc/FfSRZuaMzBWsLTFMCEmb9VMlLLBWRd8UgPBl9ZQf9WvI2xp0LGTMdC7mFl173wPbMzkV9lWj2vHock6jThnXxHw0v+PI4AZ6F2vW3wPsUEU9ezVqd4j3Co7l7Gmpq+QTi5MJyuNVYB4xoe2wGh1wytnjlpxmb8N2KVQ08kVS7Sbsd+CXt/UaLaDupyk5JFI5HKNfrKcXZPIfTBp4hQZRBjqi4cCn6lqDVQQ1cNhOoPVvYNykiPcSLg8iFPC98Z7NDI6F/Z+WK22P00bZmdr5cIpHteIwmctlQetmGqsDYqRxzg6ZeN+GEGF+fmW1/NfJPE7MzPvq+aufBUDstqr9JPnjtrDGps0R4iRuRl7tQo01ubu0oh+1mved/Dl4nFJ0Jm+6TVuG7jz8Bgu9PtBkYRVQUOTZJLdSXwv6knzD5E8uHRhwz48No2j3HHqmNkLTmS47DsPseHRF8TqhU6/ZcU1i69Yeq6kq6+DqQw9uGMlezUDq3YjolyQsfiNe/A9VW9w1Cfq6nMOyeMN5ZkKHzNzjvSRu7Teht53S9HI3su6i/lZDdvvVZI8yQEdPBYiRxc9KthYxmwJ4m5t2HDoBDc2JwOwbjxSKkzWFwO03ad44LvtbZ1RVRGKVKdVPPNI5BHAjRNfPHMUscLs9hN+4e67mikmYWPAt3n2WU7w7JNLO8JbNly2a1rgqDe1zzNuPLH0VNPpow+1l81VQGCQsxQ3D1Omf0eRN7rDhgiRqzSMbWycLEnQXNvYTyxn5SLdDmkXJOpaOTA7TZwNgBrWhVCmuGQArS3BLEWaWxuMgOqpcXz8T8G3rYxmn6c3/AL/LnvPDruW64GoFv7N+08tw49N67bNmNOy00tsvqwyWADgDRCBosgA4cGAuOYHMjRIDI3vG7jy8l1GTGRG7uO/hz8132vXlLRRWMzg5b8EUetI3zF+82HhxFGD9zuyPHgF3LIW2a3tHw4lZ76QawR9HRRklY+vISdXkbW7dralj3sOzGzk6MuvM7bqHAfNSw8pSBgEDdms8T81pm3Bp8uzST8PpWP3r+C4hyg+9TystDJzM2l53QDdjcksglrDkiW7CMmx1AuWPwBYDTjpytiyqygASyHWd/soqXJxIz5tQ3e677zb4hlFLQjQ2TOosNdAqDlfhm9nbjimoSDpZ+dvUruqrwRoaflf0CfNl0YhhjiHBEVb9thYnzOuMiV+e8uO0rYiZmMDdwVrHCYpgQqO29mrUwPC3Bhoexhqp8iMNglMUgeNiVPCJYyw7Vh9RDJTylTdJI2tcEggjmCPaD2HH1bXMlZcawV8g5r4XkYELQtzt+OkKw1JAc6JJwDHsbkG7CND3c8asydmAviw3LcocpZ5DJcdhVT0sUHWhnA0IMbHvHWX8W9mGZJk1OZ3pWWIuzJ3IRu3WSCiqRGxWSB0nQj6r+WXlzucUVUbdOwuwcCD6Kekkd9O8NxaQR6pk2PXpWFaiJF90xENLATZZLDKJFubCQDQMeHqnkwhmidB+m4/acHbuB4bx3jcr4JW1FpWj7hi3fxHHj3Jx2fXpMuZDwNmBFmVhxVgdVYdhxmyRuYbFaUcjZBdv+ua61ECyKUdQysLFWFwfLHLXFpuDrXbmhwsRqQwUc0H6hulj+SlY3H0ZNTbucHxGH58cnbFjvHqPbokCN8fYNxuPofdek29EDabNA3ZMMov3Pcxt5MceGnedbPuHD2x8F6KhmD/tPH3w8UURgRcEEdowgi2KcCDghW8nqRf8RT/zlw+n7R/4u8ip6rst/wCTfMIthCpSR6TdirJGKgFQ8YsQSBmTjpfiQdQOdzztjVyZUFj9GcD4FZOVacPZpBiPEJH2RuvU1FujiIX479VfadT5A41ZqyGLtHXuGtY8NDNLgNW86lou7m5MdOLyMZWJBIOiXHDq/CIubFr9oAxiVNe+U/aLDx6+y3aXJ7IR9xufD5zTViBaKD7w1KFTBlEsji+QmwUD/Edh+rVSLhuNx1dcUQMcDn3sBt38ANvy6mqHtIzLXJ2buJOz5ZJFDtAz1cVPHI0il1aaY8ZujGa3zYhlsF77nU41Hw6OF0jhY21Ddf1WUybSTtiabi+s77eiU9q1RnqJJBcmRyVHOxPVHssMacLBFEG7gsuZ5llLt5WxGojoKNOlOkaKunFmtwA5km59px8yGPqZjm7T0X1BeylgGdsHVZZvJvPNVt1jljB6sYOg7z8Zu8+QGPoKajjgGrWd6+cqq2Sc69Q3I36NNgmSX3S46kZ6l/hP2+C/jbsOJcp1Oa3RNxOPJWZKpS52ldgMOa1HGAvoVMCFMCFMCEs747qLVrnSyzKNGPBh8Vv6Hli6jrTAbHW1QVtE2oFxqcslrqKSFzHKhRxxB/HsI7xpj6OORsjc5puF8zJE+N2a8WKaNn7yLUUzUdW1rgdHOdcrD1c/O3LN2E37cZ8lIYpRNCOY9vZaUVY2aIwTHkff3XHceMpWmCUWEsckTDkQVzeBBC6EaG+nHHVcQ6ASM2EFcZPbmTmN+0EIMTLR1JysVkici/bbu5qRy7Dir7KiLXgQpLvpptWIK07Y1YlcnTwt0NSoAe2o7g6/DjOtjoRrYg3xgzRup3aN4u3Z+NxX0MEralukYbOGP53hFItsZCEqV6FzoGveJz81+RPxWsey/HE5huLxm48R3eoVDZrapBY+B7/QorhCoXxlBFiLg8jgwQRdDX3fpySREEJ4mItGfbGVw8VMu0356/NINNFsFuWryQvb2yFVI7Sz6zwCxmdrXlUX6xOo5HDoJiXG4GB2DcVPUQBrRYntN2neETOwkPrSVDeNRIP4WGE/UOGAH/qPZP8Ap2nEn/2PuutNsWnjbMsKZvjEXb6zXb78cunkcLF2rcu2wRtNw3Wr+FJq51E6opZ2CqOLMQAPM49a0uNgLrxzg0XJQs1ss+lODHHzndeP+Wh1b6TWXsDYfmMj1yazuHqfQa+Snz3yao9Q3n0HqfFZ7vft1BmpqYnJf9NKTdpn53biVHsPAWAF9mjpibSyY7Bu+fNaxK2qAvFFhtO/581L7udTmOmrKs6ZYmjjPzmGp8iV9pwVrs+WOHjc/OqKFmZFJNwsEO3YWOJxU1HqR6xp8KRxwsPiqdSx0uAMPqi940UeJxO4fNiRSBkZ00mAwG8qrvDt6WrkzyGwHqIOCj+p7Tz8LAMpqZkDbN670qpqn1D853cNyKbqbnSVRDyAxwfG5v3L/wC7h44nq69kIzW63eXNU0eT3zHOdqb58lrdLTLGioihUUWAHIY+dc4uJc7FfSsaGANbguuOV0pgQpgQpgQpgQs33h2nNSTmOoiSqp2JaLpVBIUn1QxB1XhqCeHbjbpoWTx50ZzXDG3ssOqnkgkzZGhzThf3XmnfY9R6yGnc9pZR7QSnttj1wrosDnDr+V400E2IzT0/CJ7P3JRZYp6apLLGwIDWYEXuQGUgC4vy54nkyg5zHMkZYnuT48nNa9skb7gd64ekndwv/aoluQLSgcSBwbyGh7rdhx3k2rDf0n93suMqUZf+qzHb7pR3O217lqVcn9G3Vk+iefkbHwv240q2n00RAxGCzKGo0EoJwOoraXVXWxAZWHA6gg/cRj5cEgr6sgOGtDPeYx/s0rQ/7sjPF9Qm6juRlw/T537gvxwPX3BSNAW/tm3DEdPYhffdlSn6ynEg+NC4v45JMtvAM2PMyJ3ZdbmPUX8gjPlb2m35H0NvMr77/wAQ9cSxn58MgH1suX78H079ljyI/wBr36lm245g/wCkM29t+mZIws8RIngJGcXAEqkkg8AALnDoKeUON2nA7OBU9RUROaLOHaHmETG8dKeFRG3crZj/AKb4T9NNtaVR9VDscF89/FP6uKeTwiZR9aTKv34PpyO0QO+/lcrz6gHstJ7redlM9XJwWOAdrHpH+qtlB/ebBaFu0u8B7+AReZ2wN8T7eJXuDYqBg8paaQahpSDlPaqgBEPeBfvx46d1rN1Dh74letgaDd33Hj7YIfvztz3NTnKf0sl1TtHxm8gfaRh9DT6aXXgMfZIr6nQxasTh7rJdkbMkqJViiF2PsUc2PYB/+uOPoppmxMLnL5qGF0zwxq12s3YVqIUcb5FGW7Zbk2bMTa41LC+Pm2VZE+mcLlfTvowYNC02CXJdgbLp/wBonMjDiDJc/Vj6wHji0VNZL+223d6lQupaKL9x1+/2Q2r3ppItKOjjuOEkqg+wasfNhh7KKd+uaQ8gp310EeqGMcynTc6GoMZmqmYyS2IQ6BEF8oyjRSb3PPhfUYzKwxZ2ZENQ27ytaiEpZnynWdm4JgxGrFMCFMCFMCFMCFMCFU2ps2OojMcqhlPtB7QeR78MilfE7OYbFLliZK3NeLhZpt70fzREtB+mTs4OPLg3l7MblPlON+qTUfBYFRkqRmuPWPFKYMkTkdeNxx4qw/AjGj9jxvHVZt3xnaD0Rag3vrIrWnZh2Sdf7219hxPJQwPxbblqVMeUKhn91+eteKvaFPPdpITDIeLQeqT3xsdPJhj1kUseprrjcff8Lx80MutzbHePb8pt9H+9PCkkzNbSJwpPV+KwFyAOR4AaHhjNyhR//wBW6t4Wnk6tv+i7XuK0LGOtpTAhTAhTAhTAhTAhTAhVdp1whjaRldgo4IpYnyH4nQYZHGZHBoPVLlkEbS4i/JY5tPbS1UzTVGcjgkaEABeQzG9u85Tc34Y+lipzCwMjtxJ9vyvl5als7y+W/AD3/C6x71yRKUpUjp1PHKMzn6TPe/sGOTRMec6Ulx6DoF0K97BmxANHU9UJq9pTS/rJZH+k5I9hNsUshjZ2WgdylfPI/tOJ71a2Ru9UVNuiiJX450X2nQ+Vzhc1VFF2j3JkNJNN2R3rRt2NxY6ciSYiWUajTqKe4Hie8+wYxKrKL5ftZqHiVu0mTWRfc/WfAJuxnLTUwIUwIUwIUwIUwIUwIUwIUwIQXaddROTHUNDmHwZgFI7xnA07ximKOoAzowe78KWWSncc2S3f+Uv1ey9jakvEPoTE/cGP4YsZNX4WPePwonw5PxuO4oNUVWx4/UhlmPLVwPPMw/A4qayuf2nAdFK5+T2dlpd1XH/bxoxlpaaGBe4XP3ZRfxBx1/TQ43leXfO9cf1QtFomBvzuQuq3trJONQ4+hZP4QDihlDA3BvXWpn19Q7F3TUuVFT1lSf0fTS/OzMQP3ibD246e6nhH3WC8jbUzH7blXHSshYItSxl+Rjld28CEut+4nCgaeQXLNW8gAe6aRURmwfr3Akn2TRs0bayG5Thp0uTN5WHH6WIJPoL6r91/nRaMX9Qzddu+3zqge1DtEH+1TTRL8cX6PzMOg9mKovpCP0mgndt8VJL9WD+q4gb9ngqku6tVIvSRslSvxo5c33NY37rXw1tZA05rhmniLJTqKd4zmnOHA3QoVdRA2XPNEw+DmZSPK4xRmRSC9gehUukmiNrkdQilHvvWx/4ucdjqD99g334Q/J1O7ZbkqGZSqG7b81e/2ugmP9roonJ4vH1W/P8A1YT9DJH+1IRwPz0Tv6hFJ+9GDxHz1V6jbYj8UeM9jtL+KsR9+FP/AKg3bflZOZ/TnbLc7o7RvsiKxQ01xwJOYj61ziN4rX6nXVrDQs1tsmPZ9eky5oySvIlWUHwzAZh3jTEUkbmGzsVbHI2QXbgrWOExTAhTAhTAhTAhTAhTAhTAhTAhTAhVq/Z8Uy5ZY1cdjC9vDmD3jHccj4zdpsuJImSCzxdKW0vRvA+sMjxHsPXX7yG+840YsqyN7Yv4LMlyRE7sG3il+p9HFUD1XicfSIPsK2+/FrcqwnEEKJ2SJhgQV8pfRzVMeu0SDmcxJ9gGvtGB+VYQNQJQzJExP3EBHf8AZmhoI+lqW6VuQYaMexUHH94kDuxH9XU1LsyPVy9SrPo6albny6+foFUpqyq2mxSL+zUi6MV4kfFuOLW+CLAA630ux0cNGLv+56WySasdms+1gTrsbYsNKmWFAO1uLN4nn4cMZk08kxu8rVhp44W2YEQwlOUIwISltrdMqxnoG6CYalFNkfutwB7j1fDjjRhrQRo5xnN37R86rNnoiDpKc5rt2wofs7eeGp/s+0YlWQHLdhZb8Oesbd97d44YdJSSQ/q07rj51SYqyOY6KpbY/Oi+bV9GqMSaeUp81xmHkw1A8b4IsrOGqQX5LybJDDrjNuaC/wDZxV39aHxzt/7L4q/qsO4+HupP6RPvHzuRKh9GR0M04HaI1v8A6m/LCH5X/wAG9U+PI3+buiadlboUkFisedh8KTrHxseqD4AYglrZpdRNhuGpaMNBBFrAud51o7iRWKYEKYEKYEKYEKYEKYEKYEKYEKYEKYEKYEKYEKYEKYEJA2vuTU1FWZJZlaItobnMqcQoW2UdnHvONiHKEUUOaxv3eu/5yWLNk6WabOe77fT57p5oqRIkWONQqKLAD/5qe/GS97nuLnG5WuxjWNDWiwC7Y5XamBCmBCmBCVd9d0xVL0kQAnXyDjsPeOR8vDQoq0wnNd2fJZ1dQicZze15q3ubs2op4THUOrWPUAN8q24XIGl+A5fcFVksUr86MW3ptFDLFHmyG+5H8SKxTAhTAhTAhTAhTAhTAhTAhTAhTAhTAhTAhTAhTAhTAhTAhTAhTAhTAhTAhTAhTAhTAhTAhTAhTAhTAhTAhTAhTAhTAhTAhTAhTAhTAhUqjaiJPFAc2eUMVsNOqLm5vphrYnOYXjAeqU6ZrXhhxPou9bVCKN5GvlRSxtxsBc279McMYXuDRtXb3hjS47ENrt5IYqeKofP0cpXLZbkZlLC4v2DlfD46WR8hjbiEiSrjZGJHYFFo3DAEEEEXBHAg8DicixsVQDcXCGwbdiankqAGyR576C/U42F/64c6neJBHtNvFJFQwxmTYL+C51e8SIkT9FO6yoHXo481gQCM1joet+OOmUznOc24FjtNly6qa1rXWJuL6hdUY99YWJCw1RKmzAQ3IPYddDhpoHjWXN6pQr2EkBruitV288UQhLRzEzKSqCO7aWuCt7g6/jhbKR7y6xGrbfUmSVbGZtwfu2W1rh/thH/3er+wP547+id/m3/2XH1rf8XdFd2xvBHTtGrpIzSBioRMx6tr6Xvz/HCoaZ0oJBAtvNkyapbEQCDr3BVI98afMBIJYcxsDLGVW/jwHnhhoZLXbY8jdcCuivZ128xZMOI1Yhm1duxU8kSSkgykhTbQWIGpvoLsNcPip3ytc5uxIlqWROa121X6mYIjOeCqWNuwC5/DCWtLiANqc5waCTsXPZ1Ys0SSpfK4BF+NjjqRhY4tOIXMcgkaHDAqnSbehkqJKdS3SR3vcdU2tcA31ILC4wx9M9sYkOBSmVLHSGMYhctpbxJDIYzDUORbVIiy6i/G+Oo6YyNzg4DmbLyWqbG7NLSeQVKDfWFwGSGpZTwKw3HtBw11A9psXNHelNygxwuGuPcjK7UQ1Bput0gj6ThplzBeN+Nz2Ym0LtHpNl7KkTN0ui22uq2194YoGEZDySkXEUS5nt225eZx3FTPkGdgN51BcTVTIjm4ncNZXPZ280UsgiZZYZT6qTJkLeHEH246kpHsbnAgjeDdcxVbHuzSC07iLLvtLbkUEsUUhIMpIU26o1A1N9NSBjiOnfIxz27F3LUMje1jtqu1tSIo3ka+VFZjbjZQSfOwwpjS5waNqa94Y0uOxVX2zEtOKlmyxFQ1yNbNwFhfXXgMMEDzJogLlLM7BHpSbBCxvlELGSGpijP+JJCQmvDUEnXww/6F57LgTuB1qf69g7TSBvI1JjRgQCDcHUEcCMREWVwN9YS1tj+86H6E/wDAcWxfxZOYUM38qPkUT3n/AGOp/wAmT+A4TTfvM5jzT6r9l/I+SVtqxBqDZasLq01KCO0GNgR7MXwktqJiNzvNZ8rQ6nhBwu1FN2pmppmoJSSBdqdj8KPiV+kv58gMT1LRKwTt/wCw3Hf3qimcYnmnd/1O8bu5D9l/3TVf+I/E4dJ/MZ/19EmP+G//ALJn3a/ZKb/Ii/lriGp/efzPmrqX9lnIeSF7rftVf/nL/CcPqf2ouXqk0v7svP0VbeyqMddQuEeQgT9RBdjdANB538AcMpGZ8Ejb2w1nmlVb8yeJ1r46hyV5N5nJA9xVYuQLmMWH+rhhRpAB+43r+E4VZJto3dFx27/eWz//ABH8vHUH8aX/AK+a4n/kxd/kjW2KRZoJI3F1ZTx5G2h8QdcSwvLHhzd6qmja+Mtdgh249S0lDAzccpXyVio+5Rh9cwNncB82pNC8vp2k/LakN3xoFnrKKF/VdagHu/Rgg+IIB8sOo5DHDI9uIzfNIrYxLNGx2BzvJetmbQc01TSzn9PBG4J+OmQ5XHbpa/lfjjyWJukZKzsuI7jtC9ildo3xP7TQe8bCrWxq4QbLjlbgkIPibaDzNh54XNGZKosG1yZDII6QPOwIC9OaampKskGWOTpJtdSsx6+g4kXUYrDtNK+LYRYf9cFGWmGJku0G578VoCsCLg3BFwcZFrFbF7hLXo3/ALvh8X/mNi3KP8h3d5BRZN/jt7/NfIf74f8A4QfzVx6f4Y/5+i8H80/8PUL5uKudaiobWSWd7nmFWwVfAflgrjmlsYwAH+0UIzg6Q4kn/S7b/Uwajd+DxFXRuasGHDy/pjmgcRMG7DqK6r2Awl20awhe8FItXUUSSaCWCUnuJQEEd4OuH08hhjkc3Y4JFRGJ5I2u2tK6wbSdqKsp5/2iCGRX+evRtlcdtx+fPHLomiZkjOy4i3DXrC9EznQSRv7TQb8dWor22y5J9m0nRZekjEMqhvVYqvqnuN//AK44NK2OpfnYG46r0wukpWZmIsVKrecZGjrqSaFXBVmAzx2OnrL/AEucDaQ3DoHgkdx6IfWDNLZ2EA946o5Q08AjQRv1Aq5LSH1bC3PsxI90hcc4a77lWxsYaM06rb0P3opJRLT1UKGRoC+aMcWR1sbdpHZ34dSvYWPiebZ23iEmqY/PZKwXzdnAqjtbbclVE8EFLUB5BlLSx5FQHRiTc62v/wDNMNigZC8SPeLDcbkpUtQ6ZhjjYbneLALvvBs1lhoIo1Z+iqKe5VSbKikFjbgO/vxzTygvkc42u0+K6qISGRNaL2cPDaiG9GyTPGGjOWeI54m+cOK+DWt2cMJpZhG6zuydR+cE6qgMjbt7Q1j270D2PSy+9U6tG6yMJjkKMGJa9rKRfXliqZ7Pq2kHULa1LCx/0bg4azfUmbd+MrS06sCGEMYIIsQQguCDwOIqggyuI3nzV1OCIWg7h5Ibu3TutTXFkZQ0qlSVIDDKdQTxHhhtQ5pjjAOA9Umna4SSEjEqtvU7x1dHMsM0qxibMIkLEZlCjuHHmeRwylDXQyMLgCbYmyXVlzZo3hpIF8Bddv8Aa0/9xrvsP/6xz9F/+jeq6+t//N3RVt5ZnWpoahYJ5FRZSyxxlmXMgABHAG55nkcd0zWmKSMuAJtidxXFUXCWOQNJAvgF9rtt1FRG0VPRzozjLnmXo1QHQtxNyB2ffwwMp4onB8jwQNg13RJUSytLI4yCdp1WTBsegEEMcK6hFAv2nmfM3OI5pDI8vO1WwxiNgYNiFbZp3NfQuEYqvT5mCkhbxgC54C54XxRC5op5ATrNvNTTMcaiIgahfyXHfXZLuvuinH6eNWUgC5kjYEMthxIuSB421tjqima06OTsnwO9c1sLnDSR9oeI3Ic9FLJTUFIY5ArFTOSjAKiC+VjbqljwvzAw4SMZLLLcX1279oSTG98UUJBtt1bthRqbc6jZWAgRSQQGF7i44jXiMTNrpwb5xVTqGAgjNX3cx5fcwjmRleEmPrKRmC+qVuNVtYXHZgrAzS5zDcHWvKPP0Oa8WI1LnuBTvHQxLIjIwL3VlKkddjwOuPa9zXTktNxq8kUDHNgAcLHX5r5FTv76vJkbJ7lC58py5ukBtfhe3LAXN+kDb687DuXgY76wutqzce9VYxLQSy2heamlcyDohmeNz6wK817xwthhzKljbuAcBbXgRz3rgZ9M91mktJvqxB9l42nNLtACCOGWKAsDLLKuQlQQcqjiSSOPdj2JrKY6RzgXbANfeV5K59UNG1pDdpOror20aVvfCjZUbIiTAsFOVbrYAngO6+FRvH07wTrJCbIw/URkDUAVV352O7oZ6cEyqjRuoFzJE4IIsOJF7j87YZQztB0cnZvfkQlV8DnN0kfata28FfTS1K0VI0AYSQrGXiJK51CgMhB59x7+ePM+IzvD8DfXjbivcyUQMLMRbVhfgvtRvO0iMi0VUZGBXI8VluRbrMTbL34G0ga7OMjbDaDr6IdVlzc0RuvuIQml9Hz5FzTkNlFwL2BtqB3YodlMZxs1TtyY7NF3J1qK0KbZJD3rGSPaMZbWEi9x1Wq59jax6Ln75j5Ob7Jvyx1ojvHULn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LoK0fEk+zOOcziOq6z+B6KlXbwxxVMdMyuXkAKkAZRcsNSWv8E8sNZTPfEZRgEl9UxkwiI1lF8TqlC94duR0cYkkV2BYKAgBNyGPMjTqnD6endO7Nap6mpbA3Odv2IjBKGVWHBgCL94vhJFjZPabi6948XqA7vb2QVjMkYdWUXs4AuOdrMeGl/EYrqKKSAAuw4KOmro6glrdRG9HsSKxCU3gjNWaTK/SKLk2GW2UNxzX4HsxQaZwh02xTCpaZjDbWi2J1SpgQlna2/FLC2QFpXBsRGAQD2XJAPlfF0WT5pBnYDioJsowxnNGs8FXpPSDTs4WRJYb83UW87G49mO3ZMlAu0g8lwzKkRdmuBbzTYjggEEEEXBBuCDwPhjPIINitEEEXC9Y8XqS/+0ul+JP9VP8AqY0/6VNvHj7LK/q8O4+Hup/2lUvyc/1U/wCpg/pU28ePsvP6vDuPh7q/sTfaCqmWGNJQzAkFgttBfk5PLswqegkhZnuIt84J9PlCOZ+Y0Hv/ANplxCr1xrapYo3kfRUUsfAC/tx0xhe4NGJXL3hjS44BC93d5oazP0QdSlrhwAbG+osx00xRU0j4LZ23cpqasjqL5uzejWJVWpgQl7eDe+GkkEciyFige6BSLEsObDXqnFlPRSTtzmkKKpr44HZrge5DB6SqX4k/1U/6mH/0qbePH2U4yvDuPQe6O7E3kp6rSJ+sBcows1vA8R4XxJPSyw9sat6sgq4ptTDr3IvidUpC3l/vik+gn8cmNem/hSc/ZY1T/Pj5e6fcZC2Ul+lf9kj/AM9f5cmNTJP7x5eoWVlf9kc/Qps2b+pj+gv8IxnSds81pR9gclYxwu1iWxaSVIfdsJ60EgDD5pUa+GpBHYe44+pmexz9A/BwXykEb2s+oZi0rX9ibUSphSVODDUc1YcQfA/0OPm54XRPLHL6WCZszA9qU6f+/ZP8v/0kxoO/gDn6lZzf/kDy9AnrGUtdKvpH2s0FLlQ2aU5bjiFtdrfcPPGhk6ESS3dgNazspzmKGzcTqV7dTd9KWFQFHSkAu/Mk8Rfko4Af1wmrqXTPJvq2BOpKVsDBbHaVd23smOpiaOQA3HVa2qnkR3/jwwuCZ0Lw5qbPAyZha4KhuZsuemg6KdkazXTKScoPEXIHO588NrJo5ZM9gsk0UMkMeY833I9iRWLx0S/FHsGPc4715mjckPc1B75V2g9aTl/vca1YT9LF82LHogPqpfm1PqxgcAB5YyblbFgvWPF6k70lVp6KOmj1edwLdwI082K/fjSybGM8yuwaFmZTkOYIm4uKHVUA2dtCnZdIpY1iY+AVCfuRj54c1xqqZ4OIN/X3SHNFJUsI7JFvT2WhYx1tKYEJB3kH/wCZpPoJ/HLjWpv4UnP2WPU/zo+Xunswr8VfYMZWcd61s0bkh7/bFWDJWUwEbo4zZRYa8GsNL30PbfGtk+cyXgk1ghZGUKcRWni1EFOGz9rRyRRyEgZ0VrdlwDb78ZskLmPLdxWnHM17A7eEo7zf3xR/RT+ZJjSpv4UnP0CzKn+dHy90+4yFspK9K5/skf8AnL/LkxqZJ/ePL1Cysr/sjn6FNuzh+ij+gv8ACMZ0nbPNaUfYHJWMcLtIfopQNTTggEF7EHgQUFxjWyqSJWkbvVZGSADE4Heq9E52VWmJifcs+qkn1ew+Kk5T3EHux28fWwZ47bfFLYfoqjMPYd4K1T/37J/l/wDpJhbv4A5+pTGf/IHl6BPWMpa6QPSupApn+CrOD55CPuU418lHW9vD3WNlcdh2wH2T8DfUcDjIWyvuBC5U9Uj3KOr2NjlYGx7NOeOnMc3EWXLXtd2TddccrpTAhIW5n95130pP52Nas/ixfNix6H+XL82p9xkrYUwIWW128MPvqZpixjhukYUA3K6X1I0zFmv3LjeZSv8ApMxmLtZ+dF8++qZ9ZnvwbqC6b571UlXT5E6TpFYMpZQB2EE5uwnzAx5RUc0EmcbWXVdWQzxZovfZqTpudtX3RSRuTd1GR/pLpfzFm88ZlZDopi3ZiFp0U2mhDtuBRrEqrSFvH/fNJ9BP45ca1P8AwpOfssep/nR8vdPuMlbCWfSO4FBIDzaMDxzg/gDi7JovUDv8lBlM2pndyDbI2XK0ERANjGhHgVGHzSsEjhxKnhicY28grnpC2ZKTDVQLmeA3IAubAhgbcwCDcd/ccc5PmYM6J+Dl3lGF5zZY9ZaulF6RKVkBfPG3NcpbXuI4jxtjl+S5gbN1hesyrAW3dqKCbXrm2tNHDAjCFGu7sO3QnmBpew4m+KoYxRML5D9xwClmkNc9rIx9oxK0lRYWHAYxFur7gQkX0S/qJv8AMH8AxrZW/cbyWRkj9t3NMe9GxFq4GjNgw1Ruxhw8jwPjiGlqDBIHDDarqqnE8ZacdiQdxGk98QJb51jZDfiMihQD4AWxsV4Z9NdmBN+qx8nl/wBVZ+IFui1XHz6+hQjerY3uunaLQN6yE8mHDyIJHnimln0Mgds2qarp9PEWbdiWNg74+51FNXI8bxjKGy3uo0Fxx4fCFwfxunodKdJAbg7FBT1+iGinBBG1WNs7/RlTHSB5ZX0UhCACeYBGZm7BbHEOTXg502po4rubKbCM2HW48ER3E2AaWAmT9bIQX7gPVW/Mi5J7ycJr6kTSfbgME+gpjBH93aOKZcQq5TAhIO5h/wDydd9KT+djWrf4sXzYseh/lS9/mn7GSthCt6dp+56WWW9mAsn0m0HsJv5YopYdLK1qnqptFE56E+jjZnRUgdh1pTn1+LwXysM372KMozZ81hgNSmybDmQ3OJ1ppaMEWIBB7sQZxWhmjcs+3NkNJXz0bHqsSUv2gZl9qHXvAxsVg09O2cYjH5zWNREwVDoDgcPnJaHjGW0s530rVh2rTyvfKkaE242zy42qKMyUj2txJ9lh10gjrGPdgB7ou3pGpOyU/uD+rYn/AKXPw6qo5Vg49EGrJ5tryoiRtHSobs558ib8M1rgKL2uSe6ljWULSXG7zsUj3SV7w1oswbVo0SBVCqLAAADsA0GMUkk3K3AABYL1jxerKt9v2k+ON+h/aXz9d+4tA3X/AGZMY9R+4Vs037YRXCE9TAhCN3PUbxH4YfPiEiDAovhCeg0P7W3n/CMUH9oKcfulGcTqhTAhK3pA/Ur4nF1B+4oModhC/RpxfwxRlPEKfJm1PuMla6mBCmBCD7L/AF8v738WHydgJEfbKMYQnoZvD+rH0h+Bw6HtJM/ZV2i/Vp9FfwGFu7RTGdkLtjldIJV/tSfu4ob+0VO79wI3idUJe3g/Wj6A/FsVQdlSz9pUYPWGGnBKCbk4DwGIDirhgvuBer//2Q=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AutoShape 18" descr="data:image/jpeg;base64,/9j/4AAQSkZJRgABAQAAAQABAAD/2wCEAAkGBxQTEhUUExQWFhUXGBobGRgYFx4eHhsbHhgcHB0eIyAdHCggHBolHRgfITEhJSkrLi4uHR80ODMsNygtLisBCgoKDg0OGxAQGzgkICYsNDQ0LS8sLCw0LzU0MiwsMCwvLzQsLCwvLDQvLC8sNCwsLCwsLCwsLCwsLCwsLCwsLP/AABEIAPkAygMBEQACEQEDEQH/xAAcAAACAwEBAQEAAAAAAAAAAAAFBgAEBwMCAQj/xABQEAACAQIDBAYDDAcFBQgDAAABAgMEEQASIQUGMUETIlFhcYEHMpEUFUJSU2JykpOhsdEjMzSCsrPBJDVDc6IWY3TC0xdUhKPD0vDxJeHi/8QAGgEAAwEBAQEAAAAAAAAAAAAAAAMEBQIBBv/EADwRAAEDAgEJBwMDBAICAwEAAAEAAgMEETEFEhMhQVFhcZEygaGxwdHwFCLhIzM0FUJS8XKCJJI1YmND/9oADAMBAAIRAxEAPwDb8CFMCFMCFMCFMCFMCFMCFMCF5lkCgsxCqNSSbADvJ4Y9AJNgvCQBcoX78mT9miaUfKE5I/rEXYd6Kww/QBv7htwxPT3ISNOXfti/HAfOQK++4ql/1lQIx8WBAPItJmJ8QFx5nxN7Lb8z6C3qjMld2nW5D1N/RfRsCI+uZZD8+aRh9XNl+7B9Q/ZYcgPa69+nZtueZPvZDdvbCplSMrBECZ4ATkFyDKoIJtqCNDh0FRKXG7jgdvAqeopog0WaO03ZxCJ/7O0vKnjXvVQp/wBNsJ+pm2uKo+lh2NC8+8aD9XLPGfmzMw+rIWX7sGnJ7QB7reVivPpwOySO8nzup0dXHweOcdjjo3+st1J/dGC8LsQW8tY6Y+JRaZuBDueo+3gF6g20mYJKrQSHQLKAAx7FcEox7gb92PHQOtdv3Dh7Yr1s7b2cM08ffBE8JT1MCFMCFMCFMCFMCFMCFMCFMCFMCFMCFMCFXqK5EZEZuvIbIvM2FybdgGpOO2xucC4DUFw6RrSGk6zgqm39uRUkeeU6nRVHrMe7u7Tywynp3zOzWpdRUsgbnPSZsXa1TtKpyljFTp1nWMkXF9FLDrEt5CwOgxpzwQ0kV7XccL+dllU881ZLa9mjG3ldaKqgCw0A5YxVuIfXbUyt0US9LNa+QGwUH4Tt8BfaTyBw5kVxnONh8w3+SS+WxzWi58ua5w7HzEPUt0zjULa0aH5qa3I+M1z4cMemawtGLDxPM+g1LlsF9chufAch6lFcIVC+MwAuSABzOAC68JtihjbwU97LIJCOUStIf/LDYeKaTaLc9Xmkmpi2G/LX5IXvDtUPGgWOoH6aE3MLLwlXhmA63YLccPghLXG5GB28DuU9RMHNFge0Nh3jeh7QnpF6WbaJhytnBSQXa65ReJL5SC1/AYcHDNOa1l+Y9TySi05wznOzeR9BzTFsmupFAiheNbcI75W8crWYk8ydcRyxzE57wTx+alZFJCBmMIHD5rRbE6oXOeFXUq6hlOhVgCD4g49a4tNwV45ocLEIWaGWDWnOePnA7cP8tzqv0WuvZlw/SMk/c1HePUeo181Po3x649Y3H0PodXJXtn7QSYEpcFTZkYWZD2MOR+48RcYXJG5h1/7TY5GvGr/SqbybLaeI9GxSZdY3VipB7Lj4LcD5HlhlNKI3/cLjaEuphMjPtNnDApM3a3+dWEVZqL26S1ip+cBxHeNR3406nJrSM+Hp7LKpcqOBzJuvun+srkjjMrHqAAlhrobdbT4Ot7jljHZG5zs0YrafI1rc44LvHIGAZSCCLgg3BB4EHsxyQQbFdAgi4XrHi9UwIUwIUwIUwIVfaFYsMTyubKikn8vE8MdxsL3BrcSuJJBG0udgEh7mVxmqKqvqDYRpYdig3Nh4Ktu/MeZxrVsYjjZTx7T1WPQyGSR9RJsHRKW1a+avqbgFmc5Y0HJeQ/qT4nGlFGymi17MSsyaWSql1bcAtV3S2MlJF0QYNJo0pHxiNB4ADT288fPVdQ6d+fs2L6Ojp2wMzBjtX3au1/0q08ThXY5WlIusZIuFGmUzMNQp8TfQEih+0yOFxu38eW8r2Wb7hG02J27uHPgiWz6FIVyoOdySbszHizE6sx7ThEkjnm5T442xizfnNdamoWNS7sFVdSzGwHnjlrS42AuV65waLk2CGCsnn/Ur0UfysqnMfox6G3e5H0Th+ZHH2zc7h6n26pOfJJ2BYbz6D36L2mwYic0uadu2Y5gD3Joi+SjHhqH4N+0cPfHxXop2Yv8AuPHX4YeCJooAsBYdgwgm6cBZCt5PUi/4in/nLh9P2j/xd5FT1XZb/wAm+YRbCFSuVVSpIMsiK69jKCPYcdNe5pu02XLmNcLOF0Ln2WIVLwzNAqgkqxzxWHarHqj6BXD2ymQ5r253gevvdIdCIxnMdm27x09rJSqvSWclkiXpAbZiSUIvxA0YX7DwvjRZknXdztXj7LMflj7bNbr8PdOe7e0Hnp0lfJdr/qyStr9+oPIjtGMypjEchYL6t61aaUyxh5tr3Lnt6BFX3QHEUqCwktfML6Rso1dSdAvG56tjj2BxJ0drg7PUbvl15O1oGkvYjb6Hf8su+x9p9MtmQxyrbpIm4rcXB71PI+I4ggcyxZh1G42FdQy541ix2hIG/wDu7q1XB1kJPSqPgODYt4X49h156a+T6rUIX47Fi5So9Zmjw2rv6Ots9Ir0UxurK3R37COsnsuR+93Y5ylT5hE7O/0K7yZUZ4MD+72Xv0fbYaKZ6GU3AZwh7GUnMvgbE+PjjzKEAewTt711k6oLJDTv42Wi4xVtqYEKYEKYELlVVCxo0jmyopZj2AC5x01pcQ0YlcucGguOASX6T9oEU0UfqmVszDuUAkfWZfZjTyXEDK525ZWVpbQtbvQXZWzJ32WViAAmmLO7MFVY0AFySeGdeV+BxVNNG2ru7YNQx1n/AGpYYZHUdmf3HWeAXHZtalMRDRDp6qTqmcr1VvyQHiBxLHTS+o0HUsbpvvn+1g2e64ikZD+nB9zz/du5J5SNqeOOmibNUS3ZpG1tw6SZr8QCQFB4nKOANskkSuMjhZo2eQHzeVsAGJojabuO3zPzkiUeyIhD0BXMh9bMbliTcsTxzk65uN8JMz8/Pvr+auXBOEDMzR21fNfPihx2o1L+inzyX0hkUXaU8BG3IS9+gYa6WNnaITfczVvG7jy8Rgk6Yw/ZJr3Hfw5+BxVql2azsJamzODdIxqkXh8aTtc+QA4rdKGjMjw37T7Dh1TGxFxz5Mdg2D3PHoiuEKhU6/akUJAdusfVRQWdvBFBY+NsMZE9+sDVvwHVLfMxmJ17sT0Vb3dUP+rpso7ZpAvnlQOfI2x3o4m9p1+Qv52S9JK7sttzNvK6G7eSqyR5ngA6eCwEbmx6VbG5kFwDxFhftGHQGG5sDgdo3HgkVAmzRcjtN2HeOKJ5awfCpn7srx/fmf8ADCf0DvHQ+yfacbQeo918O1nT9fTyKObx/pV/0jpPPJg0LXdhwPA6vx4o0zm9tpHEa/z4K5DPFPHdWSSNrg2IYHtB/I4WWvjdrFimhzJG6tYWL73USQ1k0cYsikWHZdFa3hc4+oo5HSQtc7FfKVsbY53Nbgru5+9L0jhWN4GPWU65b/CXv7ufjhVZRtmbcdr5qTaKudA7NPZ8lpezYTOy1MtretDHcEICNHJGjSEHjwUGw5k4UjhGDG3vO/hy819BGDIRI7uG7jz8lY2tQs2WWKwnjvlJ4MvONvmtbjyNjy14ikA+13ZPhxHzgu5YybOb2h8sljb1ZJGBX0wujdSphYaXHV6w5OtshI7F4i+LqeNrzoJMf7T82bVBUSPYPqIsP7h827EuUVJHLOk9AQsqsHNM5ykWNyEY9VlIvpoQPYLZHvZGY6gXGGcPVQRsZJIJKc2OOafRVt7g1PtF3UWIdZV772b+K4wyjtLShp3WS628NWXDeCtZ98FzxLylVih7SADbxKkn904+e0ZsTuX0mkFwN6t4WmKYEKYEJR9Ilfljhgv+ukUN9BSCfvK/fjQyfHdzpP8AEeKzsoy2a2P/ACPggHpZkvNCvYhPta3/AC4tyQPsceKhywfvaOCCbb24zxRUkJPRRqqm3+K/M/RzcB59lqoKYNc6Z+J8ApKipL2thZgPEpz3L3dFHE1TUWEmUnX/AA0tc/vEcfZ24zK2qM7hFHh5latDSCnYZZMbdAmLYlO1mmkFpZrEg/AQepH+6Dc/OLHEUzhqY3AeJ2n5ssroWnW92J8BsHzartXUrEjSObKoJJ7v6nuwpjS9waMSmveGNLjgELp9ldOGkqku0gssZ/wk4gC3CQ2DMw1uAAbKMPdNo7NjOG3efbcPdTth0l3SjHZuHvx9l6o6t4XEE7ZgdIpj8P5j8hKBz4MNRrcY8ewSDPZ3jdxHDyXrHmM5kh5HfwPHzXz3XJUm0DdHDwM9gS/aIgdLf7w3HYDxHuY2Lt6zu3c/bqjPdL2NTd+/l79FfoNnRwg9GtifWYklmPazHrMfE4U+Vz+0fnJNjiazshWsLTEJ3k9SL/iKf+cuH0/aP/F3kVNVdlv/ACb5hFsIVKmBCC7e3ahqVYkFJD8NNCSOFxwa3fqORGKYKp8RG0bj81KWopWSg7DvHzWs+2esNSjxVxkiqI06kjXzFdLIVOrsCdBxINhwxsSF8RD4LFpxHrwCxYwyZpZUXDhgfTilaeFkYqwKspIIIsQRjRa4OFwsxzS02Kedwt5hHlhkNkY21OiseDDsVjow5GzfCa2RX0hdd7fnzZw1bAtnJ1YG/Y75/vbx17StLxiLeQWtiEU2YgGGotHKp4CQjKjeDD9Ge/J34pYS9lh2m6xy2jux6qV7Qx9z2Xajz2Hvw6LON7N25KKUSR5uiLXRwdUPJSeRHI8/G+Nykq21DM1+O0b1hVlG+mfnsw2Hcqe8W2PdaxSPYTKuR/nAG6sPa1xyNu3RlNBoC5o7J1j2SqqoE7WuPaGo+6btvVzR7O2fOvrI8J8bRNceBtbGbTxh9TLGcCD5halRKWU0UgxBHknyGUOqspurAEHuIuMZJBBsVrtIIuF7x4vVMCFk3pKria0Af4KILd56/wCDD2Y+hybH+gTvv7L5vKkv/kADZb3RXf3ZclVWwpCLkw3ueCjO2pPIa4noJmQwuc/eqcowPnma1m5DP0VHIIKS09YxCGZh1Y2OlkGozdpN7a94D/vnbpJftZjbfzU40dO7Rw/c86r7uSeqmnuaekuWAAklZjcssZFrnteQgntCtjJa7U6XDYO/2HotlzdbYsdp7vc+qO4lVSETjp6gJ/hQEM/Y0pF0XwQdcjtKdmKG/px32u8tvXDqp3fqSW2N89nTHoi+J1QgdfEKx2gP7OhAlI/xHGojB5BdCxGt7D42Ko3aAB/9xw4Df7ddykkbpyWf2jHid3v03rpQ1LQMtPMbg6Qy8M4HBGtoJQPJgLjW4x49okBkZ3jdxHDyXUbzGRG/uO/gePmi7MACSbAaknliYC6pJshQ2wZP2aJpR8oTkj8mIJYd6qR34foQ39w24Ynp7kKfTl37YvxwHzkEO28tUUjLNAo6eCwVHazdKtjmLrcA8RYX7Rh8BhzjYHA7QNh4HzSKgTZouR2m7Cdo4jyRK9YvKnl7hniP39IL+zCP0DvHQ+yf+uNx6j3XSm2wpYRyK0Mh4LJbrfRYEq3gDfux46EgZzTccPUYhdNmBOa4WPH0OCt1tWkSF5DlVeJ/AAcSSdABqThbGF7s1qY97WNznJI3x2XNND7sN45IyvRxgDMqFrakamW5DWBstrC5uTqUczI36HEHE/NnmsmtgfIzTYEYD5t8l4pqaLaaNHOOiro+qzWsSF55bi411A4HsBGOnOfSODo9cZXjWMrGlsmqQJK29sOWlcpKptfquB1WHce3u4jGpT1LJm3ae5ZFRSyQOs4d60j0f7xNUxmOQHPEFu/JgdAT87TXt44xMoUohdnNwOxb2TqszMzXYjamavpFljeNuDqQbcR3jvB1HhiBjyxwcNivewPaWnakzeCvmWnjqbBihMFVEwuj2YrcjkMwuDxs45Y06eNjpDHhfW07R89FmVMsjYxLjbU4bD89Uu1O70VTE1RQE9XWSnY3ZPoniw7O3Wxv1cWsqnwvEc/c7fz+e6gfSRzMMlP3t3clc3tltsygXtCt7I7f82F0Y/8ALlPzFNrTakiHzBOG4VV0lDDfioKfVYgf6bYza9mbUO6rTye/Pp29EwYjVq4pUqZGjHrKqsfBiwH8Bx0WkNDtnz3XIeC4t2hY3v8Aft9R4r/LXH02T/47fm0r5bKP8l3d5Jx392/7nRYYtJpEGZxxWMXsAeRJJt2a8yDjMyfTaVxe/sg4cVqZRqtEwMZ2iMeCGei/YmZ2qWHVS6x97EanyBt592H5UqLNEQ24qfJNNdxlOzBO+x+vLUTdsnRL9GLqn/zDJjKm+1rWcL9fxZa8P3Oc/jbp+bohWVKxxvI3qopY+AFz+GFMaXODRtTnuDWlx2KpsGmZIVz/AKx7ySfTc5iPAXyjuAwydwc82wGocglwMLWC+J1nv+WX3bVW0cXUt0jkJGD8dtAfBRdj3KceQsDna8BrPL5qXszy1urE6hz+a132fRrDGsa3so4niTxLHtYkkk9pOOZHl7i4rqNgY0NCm0YY3idZrdHYlrmwAGt78rWvfla+CNzmuBZivJWtcwh+CWKAtK8aVZcwt+z5wAJbElel11kygEKQAdTbMLLbJZoJi7W22zlw4+mMUd3uDZuzsvt58eHrg3jGetFAtvVsbCNFYMy1FPmC65f0yaMRop7jrx7MVQMcCSR/a7yKjqJGkAA/3N8wjpOJVYgm99YI6d7xCS6k9ewRbWsWJPG5FlXrE8LcRVSMLpBY25Y/PBSVjw2I3F+eHzxSfuVvAJp446pizKLQZj1Q2vG+pktorMTzHE3OlW0ujjLohz+bt49FmUFXpJA2U69nzfxTxXUkkk8WoECXdhzaQeoD80et4geWSx7Wxu/yOrkNvstd7HOkb/iNfM7PdJm9vSUe0UrFUmN8uY8ibZWXuJVbi/PwONSkzaimMJOsYe/VZVZnU9UJwNRx9uieozFUwqSoeNwGAdQQRxGhxknPheQDYjctcZkzASLg70PqKOOmlhkiRY0ZuikCKFBD+oSBxIkAX984c17pWua43OI7sfDySnRtie1zRYYG3HDx80cxKqkDlo1aeogcfo6iIPb5w/RuR326I+OKg8hjZBi029R6qUsBe6M4OF/Q+iyyOWbZ1WbaPGbEcnXj9VhY92nMY+gIjq4eB8CvmwZKSfiPEJl9ItUk1NSSx+o2cgdlwLjxBBHliDJrHRyva7ELRym9skLHtwKOei8H3F4yvb2L/XEuVP3+4KvJX8fvKvSb3QAkWY2JFxbXCBRyEJ5rIwUMrdqdBthVY2SWFEPjmbKfrafvHFLIdJRkjEEn3Uz59HWgHAi3slf0l0uWuudBIiEn2ofYFxfkx96e24n3WdlRlqi+8D2VOOCTaVcxGgZrkn4EY0HmFsO84aXNpKcXx8ylBrqyoNsPILUd36qD3P8AoNIYiyg9oXi3fc3N+fHnjAqGSaT9TE+q+ip3R6P9Psj0XvdlCKWG/rMgdvpP12+9jjypN5Xc7dNS9phaJvK/XWvO8fWjSP5WWND3rmzOPNEYYKfU4u3An0HiV5Ua2hu8gep8AiuEKhCpevWIOUMRf9+QlFPkqSD97Dx9sJO826a/UKc/dMBuF+ur0KKMwAudAOJOEKjBZzvdvurOYYkV41ZSzZrrJbXLp8DNa+utiOBxtUmTjm57zY+X5WHWZSGdmMFx58OSqL6QWkVo6mnSRG+IStvaW1B1BBBBw05LDSHROseOtKGVc8FsrbjhqX1/SFIIDGgJkvZZXsTk5EgaGQcL8Dxtyx4MltMmc7DcPmCDlZwjLW47zu90O2LsaqnppZI+kNnUot7Kx1zsMx9YELqOfhh088McrWuthr4bhySYKeeWJzm3x1cd55qvs/eSopm4uZFJBErEjKbdQq2q6i9wQeHZjuSkimGy3Dzulx1ksJscePlZVtv7wTVbXlbqg9VBoq+XM951/DDaeljgFmjXvS6mrknP3HVuQtWIIINiNQRyOHkX1FTAkG4TfsLf+eIkT3nQ8LkBl8DbXwP/AN5s+TI3j9P7StSnyrIw/qfcE7x7WpquiM06hYSTmDnmracNb3GgGuMowywz5kZu7gtcTxTwZ7x9vFfdx65ZabqXypI6qCLEJmzIPqMowVsZZL92JA67fFe0MgfFqwBI7tngiG8MBemmC+tkLL9Nesv+pRhMDs2RpOF/wU6obnRuA3fkK5TTB0VxwZQw8CL/ANcLc3NJBTGuzmgodtTqz0r9rvGfB42b+KJcNi1xvHAHobeqTLqkYeJHUX9Esb6UKVjzLELVVMBdeckZUNp2kFtO/T4QxfRSugDS7sO8D8+aln10TaguDe23xHz5rSE20CaYQn4MudfBlIYe0A+ZxsaK0ukG0WWMZrw6M7DdaHsys9xbHWTg7KxTvZ2JX2Ag+AOMWVn1FaW7L+WK3IpPp6IO2288Ej09MxRbdg/DGq57QSstjHFoR/0rwWnhk+NGV81Yn/nGJMkuvG5vHz/0qcsNtI13Dy/2uO9tR7qoaWqPrqWik+lbiez1L/vY6o26GofFsOsfO/wXNa7T07JduBU2kPcFCsI0qKoZpTzWPkn32+v3YIv/ACqgvPZbhz3/ADgiX/xacRjtOx5bvnFH92QU2NI3Po6hvZnH9MR1X3VoHEeitpLtoSeB9Uz0tdCqIvSx6KB668h44gdG8kmx6LQbIwNAuOqo7TrojNS/pY7LI7Hrj5GRRz7Ww2ON4Y/UcB5hKlkYXs1jE+RRP3yh+Vj+uv54Ron7j0T9KzeOqGbOr4vdFUxkjHWjUHONQIlbt4Xc/fh8kb9GwWO3z/CnjlZpHm42beH5QjfqtE4ipIpI7ykszl7KFQE2JF+J/DFNCwxZ0zwdWy29TV7xLmwsI17b7lmu06IwytGWRitushupuAdDYX443YpBIwOAtzXz80RieWE35KrhiUmjcHYHumfO6hoYz1wTxJByi3MXGo4fhjPyhU6KPNadZWlk6l00mc4faFrsWW1ltYaWHAW0tpwt2Y+cN9q+mFtiS/SfsdXh906h48qnsKlre0Fr37z5aeS5y2TR7CsrK1OHR6XaFl2PoF84pgQrOzaIzSLGrKpa+rmyiwJ1PlhcsgjYXHwTIozI8MG3etT2Ju/QQBCWikkUC7NICM1tSFJyjXhpfvx8/PU1EpOogcl9JBS00QGsE81foa+IVNSOkjswia+cWJKsp59kY+7CXxvMTNR2+/qnMkYJXi42H09ETO0ITp0sf11/PCdG/ceifpGbx1QzdnaEQpKcNLGCsSAguOSgdvdh1TG/TOsDidiTTSs0LbkYDavW2q2NhDlkRiKiHQMCdXCngexseQxuGdcbD5ImkbZtj/cPOyRd8ax6XahmTjZGt8YZQpB7jlIxr0cbZqTMPH3WPWyOgrNI3h7KtvjscGaKanH6OrsU7na1x3XuD9bsx3R1BDHMkxZ5JdbT3ka+PB/muvpGrh0sdKn6unRRb52Ufgth5nHOTY/tMrsXH54rrKkv3CFuDQnPYu7ymnhLaN0SXHfkF8Zc1SdI628rWgpho233BcPSXs0y0vSKOtC2b906N/Q/u4ZkyXMmzTtS8qQ58OcNmtLfo3KSiWlk1UlJlHejrf22UeF8W5TDmZsreI6/Cocllrw6J3A9EL3+qDJXyga5cqKPBRp9YnFGT2hlOD3qbKLi+pI7lpEtB0ezngBBK07obfG6M3+8388YYkz6kPO11/FbxjzaYsGxtvBXqWhhZEboo9VB9ReY8MKdI8Ei56pzY2FoNh0VHadDEJqX9FHZpHU9Qc4XYcu1cNjkeWP1nAbeISpY2B7NQxPkUT97Yfko/qL+WE6V/wDkeqfombh0QqgpIRUVSskXrRsAVXQGJV007UJw+SSQxsIJ2+f5U8bIxI8EDZ5fhDWpKUmOslRD0jxpAqgqFuzZc1myte+YkjQC1jh4fMAYWnAElILISRM4YkAJP2huxUyz1TdGqsh6TIDxRmbLksOsLIezh26Y0oqyFkbBfHVfjx6rKlopnyPNsNdvZLToVJBBBHEEWIxeCCLhZxBBsVoO71dItA1QAkSwKQMg1mcJlUyH4oLg25nstri1MTTUCM3Jdv2C99S3qaVwptIAAG7tpw1rt6KqmVhOrEmO4cE31dr5ted7XPf445yqxgLSMcO5e5IfIQ4OwTLvlIgop+kIAMbBb82t1QO05rYhow4ztzd6vrS0QOztyxHH1a+QUwIXqNypBGhBuPEY8IBFivQSDcLXd3Nq0lRHCCsXTOvWToxfMouxNh1VPEE8cfN1MM8TnHXmjbfovqaaeCVrcM47LdVcoaCI1NT+jjsoiS2QWBCsx5cbSD7sKfI8RM1nace70TGRMMrzYbB6+qJnZ8I16KP6i/lhOlfvPVP0bNw6IZuzs+I0lOWijJMSEkoL6qD2d+HVMr9M6xOJ2pNNEzQtuBgNi9baoo1EOWNFJqIdQoB0cMeA7Fx5DI451zsPkiaNv22H9w87pT9K1FcxTrra8T9x9dR7Cx9mNLJMnaYeY8iszLEd82Qcj5ohuI0clApl1FNKzAnllGcH2OcIrw5lQc3+4fj0T8nlr6YZ39p/KRdnU7VtaAeMshZ+5b5m9guB5Y1pHCng1bAseJpqajXtN1uIx8qvrkI2rtJY54YZLdHUK6a8M4y2B7mDEeNsURRF0bntxbY934U0soZI1jsHXHf+VntJRts/asaG+QuAp+MknVHsJ171xsvkFVSE7beIWKyM0tYBsJ8Cuu61D7q2nJKdUjkeQ+Oc5B7df3Tjmqk0NI1gxIA917SRaarc84Ak+yZNx9q+6WrFJuDKXH0HBUDyCD24hrodEIyN3iP9q+hn0xkB3+B/0ju7Lk0sN/WVAjfSTqN96nEtSLSu53661ZTG8TeVumped4+rGknyUsbnuXNlc+SOxwU+txbvBHqPELyo1NDtxB9D4FFWNsIVBX58qqhpXaRzdmJJJ7Tj7JjAxoaMAviZHue4udiU27oxPU0k1MjAOskciZibAZutbsta/njNrC2KZspGoghatCHTQuiB1gghaBtc9FLHUfAF45e5GIKse5X9gdjyxjxfe0x7cR7d48gtmX7HCTZgeW/uPmh+/Ww4p4TJI3RvGDlflqRoQAS1zwA1udOOHUNQ+J+a0XB2JFfTRysznGxG1U9kbuPEOliQKDb+zSMxDAWszEkhZ9L6AqvD52GTVTX/AGPP/YeQ/wDr4nHglw0joxnsH/UnxOP3eAw4q/tbe6OnjLSRTLJwWNkIubfHF0I7wT4YVDROldZpFt9/THwTZq5sTLuBvut64LIa+raaRpJDdnJJPjyHYBwAx9JHG2Noa3AL5iSR0ji52JXDHaWvqqSQALk6ADmceE21legEmwWl7u+j6Po1aqDGQ65A1go5A21Ldtj3crnDqMpvzrRYb1v02SmZl5cdybNn7Dp4CDFCiEC2a3Wt9I6/fjOkqJZNTnErTjp4o9bGgLlu51o3m+XkaQfR0SM+caKfPHtRqcGbhb1PiSuafW0v3m/oPALrvDOUppivrFCq/Tbqr/qYY8gbnSNBwv8AkrqodmxuI3fgK5TQhEVBwVQo8ALf0wpzs4klMa3NACH7U609KnY7yHwSNl/ilXDotUbzwA6m/oky65GDiT0FvVKGyZfd67Rh06z9JEe/1V8rRoPM40pW/TGF/Cx9fMrNhd9UJo+Nx6eQS/sbaZioK2PgWaNQD8/MHH1UOLJ4g+pjdz8MPNRQTFlNI3l44o5ujAtDRyV0o6zraNTxI5D95tfogHElY41EwgZgMfnDzVdEwU0BnficPnHyWg0Gboo8+r5FzH51hf78Y77Zxtgtpl80Xxsln0mURejzjjE6tp2Hqn+IHyxdkyTNmzTtFln5UjLoM4bDdAaWp99KXo2NqyAZo24ZwLc+ROgPflPdit7Po5c4dh2PD5+FGx/1sOae23Dirm6EJp9mVM5FnYSHUWIyAqAfBs3twusdpapjBhq8dadRNMNK95x1+CA+jGqyVgXlIjL5jrD7lOK8qMzoL7j+FFkmTNntvH5Wi7KOSSph7H6VB82UFv5ok+7GLL9zWP4W6fiy3Ivtc9nf1/N1lFVvZVyJkeYlSpUjKozAixvprpj6FlFAw5wbr7182+vneM0u1KxU761jx9GZAAVykhRmItbjyPeLY5bk+Brs6y7flKdzM26XcWqBMO4m1RT1alvVcdGT2ZiLH2geV8RV8JlhNsRrV+TpxFML4HUtf2jNGkbtNbo7ENcXBB0tbmTe1ud7Y+bja5zgGYr6eRzWtJfgligDRPG9WHEK/s+cgiK5IHS9kmUgBiSBqL5tWufZ4Ii7W223lw4emEMd2EOm7Oy+znx4+uLeDjOWikn0pTx9DHGwJlZrx2HCxAbnzBtbXGpktr9IXDAYrJys5mjDSNZOpJ9HuVVva8ZTMCVzcza9ja5QkcMwGummNJ+UIW4G/wA8e5ZceTZ3Yi3zwRbeHdwR0ULBIYSqKzs7sJHfIc0YXLYm/fy5WxPTVRdO4XJ1m1hqA3qqppA2nabAG2u+JNsEp7I2gYJklVUcobgOLi9rX0I1HEd+NGaISsLCbX3LMglMTw8C9t61vciWaSAzTtdpnLqOGVbBQAOS9W47jfnj5ytEbZMyMagLd6+moXSOjz5DrJv3K5t+UlVgQ2ee63HFY/8AEfuspsPnMuFQAA6Q4N89g+bLptQSQI24u8BtPzbZE4owoCqLAAAAcgNAMJJJNyngACwQvaZ6SeCEcFPTP4Jog85CCP8ALOHx/axz+4d+Ph5pEv3SNZ3nuw8fJFsTqhLe1KqzVkw/wIOjU/7xh0jfjF9+LYmXEbP8jfuwHqopX2Mj/wDEW78T6JG9GVRkrQvx0dfYA/8AyY1sqMvBfcfwsbJT7T23j8olU7rh9pT5+rTIRNISbCxGa3tLeAv3YQ2szaZtu2dQ+dO9UPos6qcXamDWVR2jtQ7RrYYUFoA4Cpw6o1ZiO3KDYchp24bHCKSBzz2rfAkyTGrqGsb2b4eq1nHzy+kXKrp1kRo2F1dSp8CLHHTHFrg4bFy9oe0tO1YdKktFVEA5ZIn0Pb2H6LKeHYcfVgsqIuBC+RcH003EFaolalbs+VogAXjkBUfBkykkHzN787354+eMbqeoAdsI6L6MSNqKYlu0Hqs79Hy3r4O7Of8Ay2xt5RNqd3d5rCyaL1Le/wAlpu0JlWSKpU3QM0MpHxWfLc/QlUDuDNjBjaS10ZxxHziPRfQyOAc2QYYH5wPqhu2dw6eVf0Y6KQAdYcCR8ZeBJ5kWOHwZRljOvWFPPk2KQatR3+6zDbOypKaUxS2zAA3BuCDwI7sb0E7ZmZ7V87PA+B+Y9UcOSV3opAsiM18qupNuNgQT52xxIC5hA3JkTg14Jwutj2OwqytUxBQE9DGDcJyzP2zd3wQbDUkn5mYGC8Qx2nfwHDzX1MBE9pThsG7iePkjrKCCCLg8QeeJMFYRdAdpUq0kTyxTNCiC5S2ePjYAISCtybAIyjXFcbjM4Mc25O3A9fcFSStELS9rs0DZiOnsQs923vtPOFACoEYMCq6lgbg6k5dQDYHzONmDJ8cdydd1hVGUpJbAarKhDvTWKSRUSXPG5zewNcDyw51FAdRaEltdUA3zyqsm2J2kErSuZAbhieB7hwHswwU8QbmBupLNTKX55drRjaG93uiEx1FPG8lrLMOqyntsBqe4EA9mJo6HRSZ0byBuxVUlfpY82RgJ34K7udvB/aEMzACKnMUaqpLP1lyqBzc8OV7DCq2l/TIYMXXPD8J1DV/qAvODbAb/AMrQdlU7BjLNYTyj1b3yRqdEHbbNdmHFj2WxjSuFs1nZHid/twW3E03z39o+A3e/FEKidUVnchVUEsTyAFycJa0uIAxTnODRcqhsOFiHnkBEkxByniiDSNPEA3PzmbDpnDUxuA8TtPzZZJgadb3YnwGwfNquV9WsUbyNwQE6cT2Ad5Og7zhbGF7g0bUx7wxpcdiW9pwZdnVEbEGbozJLbk7kuR4C1h3AYsidepY4YXsOQ1KKVtqZ7Tja55nWk70ZU+atDfEjdvbZf+bGplR1oLbz+Vk5Jbee+4In6SN4rk0sR0BvMRzOll8rC/kORxPk2l1aV/d7qjKlXr0LO/2Xv0WbHN3qWGlikff8Y/0v9LHmVZ8IhzPouskU51ynkPVaNjFW4pgQlTfDd1KzNkIWoiAtf4Sm5APcSDY8iDjQo6p1Pj2Ss6tpG1F7doJI3T2s9DVFJgVRjklVvg9jeV/ME8dMatXC2pizmayNY9vm1ZFHO6mmzH6gdR9/mxENwqLJtORPkhKPYwX+uE18mdStdvt5J+T482rc3ddFdhbQUVtZQzaxzSSlQe1iSy+DKfaO/E08R0Ec7MQB/tUwSgTyQPwJNvZNWxKhrNDIbyw2BJ+Gh9STzAsfnK2IJmjU9uB8DtHzZZaMLjrY7EeI2H5tVjaOzIZ1yyxq4tzAuPA8Qe8Y4jlfGbsNl3JCyQWeLrIdvbrS08jroygZlJIBZL20va7AkAqNbkaajH0cFayVoJx8l8xUUL4nkDDZxQWpp3jbLIrIw5MCD7Ditj2vF2m6kfG5hs4WKefRsKiOOWVEzxFlBS9mJAN2S5yki4BBtfTUWscjKZic5rSbHf77fmC2cliVjHOAuN3tsT/QbRjmByNqPWUghlPYynVT4jGQ+JzO0PbqtmOVr+yffoh2+mzHqKR449X0YD42U3t7OHfbDqKVsUwc7BIroXSwlrcVkMux6hfWgmGoGsbDUmwHDiToMfSCoiODh1C+XdTytxaei4VNHJHpJG6X+OpX8RjtsjH9k35Lh8b2doW5rhjtcKYEIvuzSNPOkAuQxOo4pbXOOwiw8eHZiaqeI4zJu8eCro2GSQR7D4cU8UkVWtfTCqdcsauqyC9pSynThbpD1TY29QnXGQ8wGnfohrJGrd+PdbDBOKhmlOoA69/5R8n3XJYa00TXJ5SyKdAO2NCLk82AHBTeT9lv/wBj4D3PlzVn7zrf2jxPsPPkjWJlUl3bu0FzMzfqaWzyfPl0McY7wSGPeY+/FkERsAO07UOA2n06qKolAJJ7LdZ4nYPXoge6kr1FFXyPq0pkB+xFh4C4A8MVVbWxTxNGAt5qSjc6aCVzsTfyS5uvtT3JT1Ewt0jlYovGxZj4AFT42HPF1VDp5WR7BrKgpJtBC+TadQXndPdaSsfO91hv1nPFjfULfie08vHTHtXWNp25re1u3Lyjon1Ds53Z371rOyzH0SiEARrdVtwspK6douDrz488fPS52cc/FfSRZuaMzBWsLTFMCEmb9VMlLLBWRd8UgPBl9ZQf9WvI2xp0LGTMdC7mFl173wPbMzkV9lWj2vHock6jThnXxHw0v+PI4AZ6F2vW3wPsUEU9ezVqd4j3Co7l7Gmpq+QTi5MJyuNVYB4xoe2wGh1wytnjlpxmb8N2KVQ08kVS7Sbsd+CXt/UaLaDupyk5JFI5HKNfrKcXZPIfTBp4hQZRBjqi4cCn6lqDVQQ1cNhOoPVvYNykiPcSLg8iFPC98Z7NDI6F/Z+WK22P00bZmdr5cIpHteIwmctlQetmGqsDYqRxzg6ZeN+GEGF+fmW1/NfJPE7MzPvq+aufBUDstqr9JPnjtrDGps0R4iRuRl7tQo01ubu0oh+1mved/Dl4nFJ0Jm+6TVuG7jz8Bgu9PtBkYRVQUOTZJLdSXwv6knzD5E8uHRhwz48No2j3HHqmNkLTmS47DsPseHRF8TqhU6/ZcU1i69Yeq6kq6+DqQw9uGMlezUDq3YjolyQsfiNe/A9VW9w1Cfq6nMOyeMN5ZkKHzNzjvSRu7Teht53S9HI3su6i/lZDdvvVZI8yQEdPBYiRxc9KthYxmwJ4m5t2HDoBDc2JwOwbjxSKkzWFwO03ad44LvtbZ1RVRGKVKdVPPNI5BHAjRNfPHMUscLs9hN+4e67mikmYWPAt3n2WU7w7JNLO8JbNly2a1rgqDe1zzNuPLH0VNPpow+1l81VQGCQsxQ3D1Omf0eRN7rDhgiRqzSMbWycLEnQXNvYTyxn5SLdDmkXJOpaOTA7TZwNgBrWhVCmuGQArS3BLEWaWxuMgOqpcXz8T8G3rYxmn6c3/AL/LnvPDruW64GoFv7N+08tw49N67bNmNOy00tsvqwyWADgDRCBosgA4cGAuOYHMjRIDI3vG7jy8l1GTGRG7uO/hz8132vXlLRRWMzg5b8EUetI3zF+82HhxFGD9zuyPHgF3LIW2a3tHw4lZ76QawR9HRRklY+vISdXkbW7dralj3sOzGzk6MuvM7bqHAfNSw8pSBgEDdms8T81pm3Bp8uzST8PpWP3r+C4hyg+9TystDJzM2l53QDdjcksglrDkiW7CMmx1AuWPwBYDTjpytiyqygASyHWd/soqXJxIz5tQ3e677zb4hlFLQjQ2TOosNdAqDlfhm9nbjimoSDpZ+dvUruqrwRoaflf0CfNl0YhhjiHBEVb9thYnzOuMiV+e8uO0rYiZmMDdwVrHCYpgQqO29mrUwPC3Bhoexhqp8iMNglMUgeNiVPCJYyw7Vh9RDJTylTdJI2tcEggjmCPaD2HH1bXMlZcawV8g5r4XkYELQtzt+OkKw1JAc6JJwDHsbkG7CND3c8asydmAviw3LcocpZ5DJcdhVT0sUHWhnA0IMbHvHWX8W9mGZJk1OZ3pWWIuzJ3IRu3WSCiqRGxWSB0nQj6r+WXlzucUVUbdOwuwcCD6Kekkd9O8NxaQR6pk2PXpWFaiJF90xENLATZZLDKJFubCQDQMeHqnkwhmidB+m4/acHbuB4bx3jcr4JW1FpWj7hi3fxHHj3Jx2fXpMuZDwNmBFmVhxVgdVYdhxmyRuYbFaUcjZBdv+ua61ECyKUdQysLFWFwfLHLXFpuDrXbmhwsRqQwUc0H6hulj+SlY3H0ZNTbucHxGH58cnbFjvHqPbokCN8fYNxuPofdek29EDabNA3ZMMov3Pcxt5MceGnedbPuHD2x8F6KhmD/tPH3w8UURgRcEEdowgi2KcCDghW8nqRf8RT/zlw+n7R/4u8ip6rst/wCTfMIthCpSR6TdirJGKgFQ8YsQSBmTjpfiQdQOdzztjVyZUFj9GcD4FZOVacPZpBiPEJH2RuvU1FujiIX479VfadT5A41ZqyGLtHXuGtY8NDNLgNW86lou7m5MdOLyMZWJBIOiXHDq/CIubFr9oAxiVNe+U/aLDx6+y3aXJ7IR9xufD5zTViBaKD7w1KFTBlEsji+QmwUD/Edh+rVSLhuNx1dcUQMcDn3sBt38ANvy6mqHtIzLXJ2buJOz5ZJFDtAz1cVPHI0il1aaY8ZujGa3zYhlsF77nU41Hw6OF0jhY21Ddf1WUybSTtiabi+s77eiU9q1RnqJJBcmRyVHOxPVHssMacLBFEG7gsuZ5llLt5WxGojoKNOlOkaKunFmtwA5km59px8yGPqZjm7T0X1BeylgGdsHVZZvJvPNVt1jljB6sYOg7z8Zu8+QGPoKajjgGrWd6+cqq2Sc69Q3I36NNgmSX3S46kZ6l/hP2+C/jbsOJcp1Oa3RNxOPJWZKpS52ldgMOa1HGAvoVMCFMCFMCEs747qLVrnSyzKNGPBh8Vv6Hli6jrTAbHW1QVtE2oFxqcslrqKSFzHKhRxxB/HsI7xpj6OORsjc5puF8zJE+N2a8WKaNn7yLUUzUdW1rgdHOdcrD1c/O3LN2E37cZ8lIYpRNCOY9vZaUVY2aIwTHkff3XHceMpWmCUWEsckTDkQVzeBBC6EaG+nHHVcQ6ASM2EFcZPbmTmN+0EIMTLR1JysVkici/bbu5qRy7Dir7KiLXgQpLvpptWIK07Y1YlcnTwt0NSoAe2o7g6/DjOtjoRrYg3xgzRup3aN4u3Z+NxX0MEralukYbOGP53hFItsZCEqV6FzoGveJz81+RPxWsey/HE5huLxm48R3eoVDZrapBY+B7/QorhCoXxlBFiLg8jgwQRdDX3fpySREEJ4mItGfbGVw8VMu0356/NINNFsFuWryQvb2yFVI7Sz6zwCxmdrXlUX6xOo5HDoJiXG4GB2DcVPUQBrRYntN2neETOwkPrSVDeNRIP4WGE/UOGAH/qPZP8Ap2nEn/2PuutNsWnjbMsKZvjEXb6zXb78cunkcLF2rcu2wRtNw3Wr+FJq51E6opZ2CqOLMQAPM49a0uNgLrxzg0XJQs1ss+lODHHzndeP+Wh1b6TWXsDYfmMj1yazuHqfQa+Snz3yao9Q3n0HqfFZ7vft1BmpqYnJf9NKTdpn53biVHsPAWAF9mjpibSyY7Bu+fNaxK2qAvFFhtO/581L7udTmOmrKs6ZYmjjPzmGp8iV9pwVrs+WOHjc/OqKFmZFJNwsEO3YWOJxU1HqR6xp8KRxwsPiqdSx0uAMPqi940UeJxO4fNiRSBkZ00mAwG8qrvDt6WrkzyGwHqIOCj+p7Tz8LAMpqZkDbN670qpqn1D853cNyKbqbnSVRDyAxwfG5v3L/wC7h44nq69kIzW63eXNU0eT3zHOdqb58lrdLTLGioihUUWAHIY+dc4uJc7FfSsaGANbguuOV0pgQpgQpgQpgQs33h2nNSTmOoiSqp2JaLpVBIUn1QxB1XhqCeHbjbpoWTx50ZzXDG3ssOqnkgkzZGhzThf3XmnfY9R6yGnc9pZR7QSnttj1wrosDnDr+V400E2IzT0/CJ7P3JRZYp6apLLGwIDWYEXuQGUgC4vy54nkyg5zHMkZYnuT48nNa9skb7gd64ekndwv/aoluQLSgcSBwbyGh7rdhx3k2rDf0n93suMqUZf+qzHb7pR3O217lqVcn9G3Vk+iefkbHwv240q2n00RAxGCzKGo0EoJwOoraXVXWxAZWHA6gg/cRj5cEgr6sgOGtDPeYx/s0rQ/7sjPF9Qm6juRlw/T537gvxwPX3BSNAW/tm3DEdPYhffdlSn6ynEg+NC4v45JMtvAM2PMyJ3ZdbmPUX8gjPlb2m35H0NvMr77/wAQ9cSxn58MgH1suX78H079ljyI/wBr36lm245g/wCkM29t+mZIws8RIngJGcXAEqkkg8AALnDoKeUON2nA7OBU9RUROaLOHaHmETG8dKeFRG3crZj/AKb4T9NNtaVR9VDscF89/FP6uKeTwiZR9aTKv34PpyO0QO+/lcrz6gHstJ7redlM9XJwWOAdrHpH+qtlB/ebBaFu0u8B7+AReZ2wN8T7eJXuDYqBg8paaQahpSDlPaqgBEPeBfvx46d1rN1Dh74letgaDd33Hj7YIfvztz3NTnKf0sl1TtHxm8gfaRh9DT6aXXgMfZIr6nQxasTh7rJdkbMkqJViiF2PsUc2PYB/+uOPoppmxMLnL5qGF0zwxq12s3YVqIUcb5FGW7Zbk2bMTa41LC+Pm2VZE+mcLlfTvowYNC02CXJdgbLp/wBonMjDiDJc/Vj6wHji0VNZL+223d6lQupaKL9x1+/2Q2r3ppItKOjjuOEkqg+wasfNhh7KKd+uaQ8gp310EeqGMcynTc6GoMZmqmYyS2IQ6BEF8oyjRSb3PPhfUYzKwxZ2ZENQ27ytaiEpZnynWdm4JgxGrFMCFMCFMCFMCFMCFU2ps2OojMcqhlPtB7QeR78MilfE7OYbFLliZK3NeLhZpt70fzREtB+mTs4OPLg3l7MblPlON+qTUfBYFRkqRmuPWPFKYMkTkdeNxx4qw/AjGj9jxvHVZt3xnaD0Rag3vrIrWnZh2Sdf7219hxPJQwPxbblqVMeUKhn91+eteKvaFPPdpITDIeLQeqT3xsdPJhj1kUseprrjcff8Lx80MutzbHePb8pt9H+9PCkkzNbSJwpPV+KwFyAOR4AaHhjNyhR//wBW6t4Wnk6tv+i7XuK0LGOtpTAhTAhTAhTAhTAhTAhVdp1whjaRldgo4IpYnyH4nQYZHGZHBoPVLlkEbS4i/JY5tPbS1UzTVGcjgkaEABeQzG9u85Tc34Y+lipzCwMjtxJ9vyvl5als7y+W/AD3/C6x71yRKUpUjp1PHKMzn6TPe/sGOTRMec6Ulx6DoF0K97BmxANHU9UJq9pTS/rJZH+k5I9hNsUshjZ2WgdylfPI/tOJ71a2Ru9UVNuiiJX450X2nQ+Vzhc1VFF2j3JkNJNN2R3rRt2NxY6ciSYiWUajTqKe4Hie8+wYxKrKL5ftZqHiVu0mTWRfc/WfAJuxnLTUwIUwIUwIUwIUwIUwIUwIUwIQXaddROTHUNDmHwZgFI7xnA07ximKOoAzowe78KWWSncc2S3f+Uv1ey9jakvEPoTE/cGP4YsZNX4WPePwonw5PxuO4oNUVWx4/UhlmPLVwPPMw/A4qayuf2nAdFK5+T2dlpd1XH/bxoxlpaaGBe4XP3ZRfxBx1/TQ43leXfO9cf1QtFomBvzuQuq3trJONQ4+hZP4QDihlDA3BvXWpn19Q7F3TUuVFT1lSf0fTS/OzMQP3ibD246e6nhH3WC8jbUzH7blXHSshYItSxl+Rjld28CEut+4nCgaeQXLNW8gAe6aRURmwfr3Akn2TRs0bayG5Thp0uTN5WHH6WIJPoL6r91/nRaMX9Qzddu+3zqge1DtEH+1TTRL8cX6PzMOg9mKovpCP0mgndt8VJL9WD+q4gb9ngqku6tVIvSRslSvxo5c33NY37rXw1tZA05rhmniLJTqKd4zmnOHA3QoVdRA2XPNEw+DmZSPK4xRmRSC9gehUukmiNrkdQilHvvWx/4ucdjqD99g334Q/J1O7ZbkqGZSqG7b81e/2ugmP9roonJ4vH1W/P8A1YT9DJH+1IRwPz0Tv6hFJ+9GDxHz1V6jbYj8UeM9jtL+KsR9+FP/AKg3bflZOZ/TnbLc7o7RvsiKxQ01xwJOYj61ziN4rX6nXVrDQs1tsmPZ9eky5oySvIlWUHwzAZh3jTEUkbmGzsVbHI2QXbgrWOExTAhTAhTAhTAhTAhTAhTAhTAhTAhVq/Z8Uy5ZY1cdjC9vDmD3jHccj4zdpsuJImSCzxdKW0vRvA+sMjxHsPXX7yG+840YsqyN7Yv4LMlyRE7sG3il+p9HFUD1XicfSIPsK2+/FrcqwnEEKJ2SJhgQV8pfRzVMeu0SDmcxJ9gGvtGB+VYQNQJQzJExP3EBHf8AZmhoI+lqW6VuQYaMexUHH94kDuxH9XU1LsyPVy9SrPo6albny6+foFUpqyq2mxSL+zUi6MV4kfFuOLW+CLAA630ux0cNGLv+56WySasdms+1gTrsbYsNKmWFAO1uLN4nn4cMZk08kxu8rVhp44W2YEQwlOUIwISltrdMqxnoG6CYalFNkfutwB7j1fDjjRhrQRo5xnN37R86rNnoiDpKc5rt2wofs7eeGp/s+0YlWQHLdhZb8Oesbd97d44YdJSSQ/q07rj51SYqyOY6KpbY/Oi+bV9GqMSaeUp81xmHkw1A8b4IsrOGqQX5LybJDDrjNuaC/wDZxV39aHxzt/7L4q/qsO4+HupP6RPvHzuRKh9GR0M04HaI1v8A6m/LCH5X/wAG9U+PI3+buiadlboUkFisedh8KTrHxseqD4AYglrZpdRNhuGpaMNBBFrAud51o7iRWKYEKYEKYEKYEKYEKYEKYEKYEKYEKYEKYEKYEKYEKYEJA2vuTU1FWZJZlaItobnMqcQoW2UdnHvONiHKEUUOaxv3eu/5yWLNk6WabOe77fT57p5oqRIkWONQqKLAD/5qe/GS97nuLnG5WuxjWNDWiwC7Y5XamBCmBCmBCVd9d0xVL0kQAnXyDjsPeOR8vDQoq0wnNd2fJZ1dQicZze15q3ubs2op4THUOrWPUAN8q24XIGl+A5fcFVksUr86MW3ptFDLFHmyG+5H8SKxTAhTAhTAhTAhTAhTAhTAhTAhTAhTAhTAhTAhTAhTAhTAhTAhTAhTAhTAhTAhTAhTAhTAhTAhTAhTAhTAhTAhTAhTAhTAhTAhTAhTAhUqjaiJPFAc2eUMVsNOqLm5vphrYnOYXjAeqU6ZrXhhxPou9bVCKN5GvlRSxtxsBc279McMYXuDRtXb3hjS47ENrt5IYqeKofP0cpXLZbkZlLC4v2DlfD46WR8hjbiEiSrjZGJHYFFo3DAEEEEXBHAg8DicixsVQDcXCGwbdiankqAGyR576C/U42F/64c6neJBHtNvFJFQwxmTYL+C51e8SIkT9FO6yoHXo481gQCM1joet+OOmUznOc24FjtNly6qa1rXWJuL6hdUY99YWJCw1RKmzAQ3IPYddDhpoHjWXN6pQr2EkBruitV288UQhLRzEzKSqCO7aWuCt7g6/jhbKR7y6xGrbfUmSVbGZtwfu2W1rh/thH/3er+wP547+id/m3/2XH1rf8XdFd2xvBHTtGrpIzSBioRMx6tr6Xvz/HCoaZ0oJBAtvNkyapbEQCDr3BVI98afMBIJYcxsDLGVW/jwHnhhoZLXbY8jdcCuivZ128xZMOI1Yhm1duxU8kSSkgykhTbQWIGpvoLsNcPip3ytc5uxIlqWROa121X6mYIjOeCqWNuwC5/DCWtLiANqc5waCTsXPZ1Ys0SSpfK4BF+NjjqRhY4tOIXMcgkaHDAqnSbehkqJKdS3SR3vcdU2tcA31ILC4wx9M9sYkOBSmVLHSGMYhctpbxJDIYzDUORbVIiy6i/G+Oo6YyNzg4DmbLyWqbG7NLSeQVKDfWFwGSGpZTwKw3HtBw11A9psXNHelNygxwuGuPcjK7UQ1Bput0gj6ThplzBeN+Nz2Ym0LtHpNl7KkTN0ui22uq2194YoGEZDySkXEUS5nt225eZx3FTPkGdgN51BcTVTIjm4ncNZXPZ280UsgiZZYZT6qTJkLeHEH246kpHsbnAgjeDdcxVbHuzSC07iLLvtLbkUEsUUhIMpIU26o1A1N9NSBjiOnfIxz27F3LUMje1jtqu1tSIo3ka+VFZjbjZQSfOwwpjS5waNqa94Y0uOxVX2zEtOKlmyxFQ1yNbNwFhfXXgMMEDzJogLlLM7BHpSbBCxvlELGSGpijP+JJCQmvDUEnXww/6F57LgTuB1qf69g7TSBvI1JjRgQCDcHUEcCMREWVwN9YS1tj+86H6E/wDAcWxfxZOYUM38qPkUT3n/AGOp/wAmT+A4TTfvM5jzT6r9l/I+SVtqxBqDZasLq01KCO0GNgR7MXwktqJiNzvNZ8rQ6nhBwu1FN2pmppmoJSSBdqdj8KPiV+kv58gMT1LRKwTt/wCw3Hf3qimcYnmnd/1O8bu5D9l/3TVf+I/E4dJ/MZ/19EmP+G//ALJn3a/ZKb/Ii/lriGp/efzPmrqX9lnIeSF7rftVf/nL/CcPqf2ouXqk0v7svP0VbeyqMddQuEeQgT9RBdjdANB538AcMpGZ8Ejb2w1nmlVb8yeJ1r46hyV5N5nJA9xVYuQLmMWH+rhhRpAB+43r+E4VZJto3dFx27/eWz//ABH8vHUH8aX/AK+a4n/kxd/kjW2KRZoJI3F1ZTx5G2h8QdcSwvLHhzd6qmja+Mtdgh249S0lDAzccpXyVio+5Rh9cwNncB82pNC8vp2k/LakN3xoFnrKKF/VdagHu/Rgg+IIB8sOo5DHDI9uIzfNIrYxLNGx2BzvJetmbQc01TSzn9PBG4J+OmQ5XHbpa/lfjjyWJukZKzsuI7jtC9ildo3xP7TQe8bCrWxq4QbLjlbgkIPibaDzNh54XNGZKosG1yZDII6QPOwIC9OaampKskGWOTpJtdSsx6+g4kXUYrDtNK+LYRYf9cFGWmGJku0G578VoCsCLg3BFwcZFrFbF7hLXo3/ALvh8X/mNi3KP8h3d5BRZN/jt7/NfIf74f8A4QfzVx6f4Y/5+i8H80/8PUL5uKudaiobWSWd7nmFWwVfAflgrjmlsYwAH+0UIzg6Q4kn/S7b/Uwajd+DxFXRuasGHDy/pjmgcRMG7DqK6r2Awl20awhe8FItXUUSSaCWCUnuJQEEd4OuH08hhjkc3Y4JFRGJ5I2u2tK6wbSdqKsp5/2iCGRX+evRtlcdtx+fPHLomiZkjOy4i3DXrC9EznQSRv7TQb8dWor22y5J9m0nRZekjEMqhvVYqvqnuN//AK44NK2OpfnYG46r0wukpWZmIsVKrecZGjrqSaFXBVmAzx2OnrL/AEucDaQ3DoHgkdx6IfWDNLZ2EA946o5Q08AjQRv1Aq5LSH1bC3PsxI90hcc4a77lWxsYaM06rb0P3opJRLT1UKGRoC+aMcWR1sbdpHZ34dSvYWPiebZ23iEmqY/PZKwXzdnAqjtbbclVE8EFLUB5BlLSx5FQHRiTc62v/wDNMNigZC8SPeLDcbkpUtQ6ZhjjYbneLALvvBs1lhoIo1Z+iqKe5VSbKikFjbgO/vxzTygvkc42u0+K6qISGRNaL2cPDaiG9GyTPGGjOWeI54m+cOK+DWt2cMJpZhG6zuydR+cE6qgMjbt7Q1j270D2PSy+9U6tG6yMJjkKMGJa9rKRfXliqZ7Pq2kHULa1LCx/0bg4azfUmbd+MrS06sCGEMYIIsQQguCDwOIqggyuI3nzV1OCIWg7h5Ibu3TutTXFkZQ0qlSVIDDKdQTxHhhtQ5pjjAOA9Umna4SSEjEqtvU7x1dHMsM0qxibMIkLEZlCjuHHmeRwylDXQyMLgCbYmyXVlzZo3hpIF8Bddv8Aa0/9xrvsP/6xz9F/+jeq6+t//N3RVt5ZnWpoahYJ5FRZSyxxlmXMgABHAG55nkcd0zWmKSMuAJtidxXFUXCWOQNJAvgF9rtt1FRG0VPRzozjLnmXo1QHQtxNyB2ffwwMp4onB8jwQNg13RJUSytLI4yCdp1WTBsegEEMcK6hFAv2nmfM3OI5pDI8vO1WwxiNgYNiFbZp3NfQuEYqvT5mCkhbxgC54C54XxRC5op5ATrNvNTTMcaiIgahfyXHfXZLuvuinH6eNWUgC5kjYEMthxIuSB421tjqima06OTsnwO9c1sLnDSR9oeI3Ic9FLJTUFIY5ArFTOSjAKiC+VjbqljwvzAw4SMZLLLcX1279oSTG98UUJBtt1bthRqbc6jZWAgRSQQGF7i44jXiMTNrpwb5xVTqGAgjNX3cx5fcwjmRleEmPrKRmC+qVuNVtYXHZgrAzS5zDcHWvKPP0Oa8WI1LnuBTvHQxLIjIwL3VlKkddjwOuPa9zXTktNxq8kUDHNgAcLHX5r5FTv76vJkbJ7lC58py5ukBtfhe3LAXN+kDb687DuXgY76wutqzce9VYxLQSy2heamlcyDohmeNz6wK817xwthhzKljbuAcBbXgRz3rgZ9M91mktJvqxB9l42nNLtACCOGWKAsDLLKuQlQQcqjiSSOPdj2JrKY6RzgXbANfeV5K59UNG1pDdpOror20aVvfCjZUbIiTAsFOVbrYAngO6+FRvH07wTrJCbIw/URkDUAVV352O7oZ6cEyqjRuoFzJE4IIsOJF7j87YZQztB0cnZvfkQlV8DnN0kfata28FfTS1K0VI0AYSQrGXiJK51CgMhB59x7+ePM+IzvD8DfXjbivcyUQMLMRbVhfgvtRvO0iMi0VUZGBXI8VluRbrMTbL34G0ga7OMjbDaDr6IdVlzc0RuvuIQml9Hz5FzTkNlFwL2BtqB3YodlMZxs1TtyY7NF3J1qK0KbZJD3rGSPaMZbWEi9x1Wq59jax6Ln75j5Ob7Jvyx1ojvHULn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Ke+Y+Tm+yb8sGiO8dQjSjceinvmPk5vsm/LBojvHUI0o3Hop75j5Ob7JvywaI7x1CNKNx6LoK0fEk+zOOcziOq6z+B6KlXbwxxVMdMyuXkAKkAZRcsNSWv8E8sNZTPfEZRgEl9UxkwiI1lF8TqlC94duR0cYkkV2BYKAgBNyGPMjTqnD6endO7Nap6mpbA3Odv2IjBKGVWHBgCL94vhJFjZPabi6948XqA7vb2QVjMkYdWUXs4AuOdrMeGl/EYrqKKSAAuw4KOmro6glrdRG9HsSKxCU3gjNWaTK/SKLk2GW2UNxzX4HsxQaZwh02xTCpaZjDbWi2J1SpgQlna2/FLC2QFpXBsRGAQD2XJAPlfF0WT5pBnYDioJsowxnNGs8FXpPSDTs4WRJYb83UW87G49mO3ZMlAu0g8lwzKkRdmuBbzTYjggEEEEXBBuCDwPhjPIINitEEEXC9Y8XqS/+0ul+JP9VP8AqY0/6VNvHj7LK/q8O4+Hup/2lUvyc/1U/wCpg/pU28ePsvP6vDuPh7q/sTfaCqmWGNJQzAkFgttBfk5PLswqegkhZnuIt84J9PlCOZ+Y0Hv/ANplxCr1xrapYo3kfRUUsfAC/tx0xhe4NGJXL3hjS44BC93d5oazP0QdSlrhwAbG+osx00xRU0j4LZ23cpqasjqL5uzejWJVWpgQl7eDe+GkkEciyFige6BSLEsObDXqnFlPRSTtzmkKKpr44HZrge5DB6SqX4k/1U/6mH/0qbePH2U4yvDuPQe6O7E3kp6rSJ+sBcows1vA8R4XxJPSyw9sat6sgq4ptTDr3IvidUpC3l/vik+gn8cmNem/hSc/ZY1T/Pj5e6fcZC2Ul+lf9kj/AM9f5cmNTJP7x5eoWVlf9kc/Qps2b+pj+gv8IxnSds81pR9gclYxwu1iWxaSVIfdsJ60EgDD5pUa+GpBHYe44+pmexz9A/BwXykEb2s+oZi0rX9ibUSphSVODDUc1YcQfA/0OPm54XRPLHL6WCZszA9qU6f+/ZP8v/0kxoO/gDn6lZzf/kDy9AnrGUtdKvpH2s0FLlQ2aU5bjiFtdrfcPPGhk6ESS3dgNazspzmKGzcTqV7dTd9KWFQFHSkAu/Mk8Rfko4Af1wmrqXTPJvq2BOpKVsDBbHaVd23smOpiaOQA3HVa2qnkR3/jwwuCZ0Lw5qbPAyZha4KhuZsuemg6KdkazXTKScoPEXIHO588NrJo5ZM9gsk0UMkMeY833I9iRWLx0S/FHsGPc4715mjckPc1B75V2g9aTl/vca1YT9LF82LHogPqpfm1PqxgcAB5YyblbFgvWPF6k70lVp6KOmj1edwLdwI082K/fjSybGM8yuwaFmZTkOYIm4uKHVUA2dtCnZdIpY1iY+AVCfuRj54c1xqqZ4OIN/X3SHNFJUsI7JFvT2WhYx1tKYEJB3kH/wCZpPoJ/HLjWpv4UnP2WPU/zo+Xunswr8VfYMZWcd61s0bkh7/bFWDJWUwEbo4zZRYa8GsNL30PbfGtk+cyXgk1ghZGUKcRWni1EFOGz9rRyRRyEgZ0VrdlwDb78ZskLmPLdxWnHM17A7eEo7zf3xR/RT+ZJjSpv4UnP0CzKn+dHy90+4yFspK9K5/skf8AnL/LkxqZJ/ePL1Cysr/sjn6FNuzh+ij+gv8ACMZ0nbPNaUfYHJWMcLtIfopQNTTggEF7EHgQUFxjWyqSJWkbvVZGSADE4Heq9E52VWmJifcs+qkn1ew+Kk5T3EHux28fWwZ47bfFLYfoqjMPYd4K1T/37J/l/wDpJhbv4A5+pTGf/IHl6BPWMpa6QPSupApn+CrOD55CPuU418lHW9vD3WNlcdh2wH2T8DfUcDjIWyvuBC5U9Uj3KOr2NjlYGx7NOeOnMc3EWXLXtd2TddccrpTAhIW5n95130pP52Nas/ixfNix6H+XL82p9xkrYUwIWW128MPvqZpixjhukYUA3K6X1I0zFmv3LjeZSv8ApMxmLtZ+dF8++qZ9ZnvwbqC6b571UlXT5E6TpFYMpZQB2EE5uwnzAx5RUc0EmcbWXVdWQzxZovfZqTpudtX3RSRuTd1GR/pLpfzFm88ZlZDopi3ZiFp0U2mhDtuBRrEqrSFvH/fNJ9BP45ca1P8AwpOfssep/nR8vdPuMlbCWfSO4FBIDzaMDxzg/gDi7JovUDv8lBlM2pndyDbI2XK0ERANjGhHgVGHzSsEjhxKnhicY28grnpC2ZKTDVQLmeA3IAubAhgbcwCDcd/ccc5PmYM6J+Dl3lGF5zZY9ZaulF6RKVkBfPG3NcpbXuI4jxtjl+S5gbN1hesyrAW3dqKCbXrm2tNHDAjCFGu7sO3QnmBpew4m+KoYxRML5D9xwClmkNc9rIx9oxK0lRYWHAYxFur7gQkX0S/qJv8AMH8AxrZW/cbyWRkj9t3NMe9GxFq4GjNgw1Ruxhw8jwPjiGlqDBIHDDarqqnE8ZacdiQdxGk98QJb51jZDfiMihQD4AWxsV4Z9NdmBN+qx8nl/wBVZ+IFui1XHz6+hQjerY3uunaLQN6yE8mHDyIJHnimln0Mgds2qarp9PEWbdiWNg74+51FNXI8bxjKGy3uo0Fxx4fCFwfxunodKdJAbg7FBT1+iGinBBG1WNs7/RlTHSB5ZX0UhCACeYBGZm7BbHEOTXg502po4rubKbCM2HW48ER3E2AaWAmT9bIQX7gPVW/Mi5J7ycJr6kTSfbgME+gpjBH93aOKZcQq5TAhIO5h/wDydd9KT+djWrf4sXzYseh/lS9/mn7GSthCt6dp+56WWW9mAsn0m0HsJv5YopYdLK1qnqptFE56E+jjZnRUgdh1pTn1+LwXysM372KMozZ81hgNSmybDmQ3OJ1ppaMEWIBB7sQZxWhmjcs+3NkNJXz0bHqsSUv2gZl9qHXvAxsVg09O2cYjH5zWNREwVDoDgcPnJaHjGW0s530rVh2rTyvfKkaE242zy42qKMyUj2txJ9lh10gjrGPdgB7ou3pGpOyU/uD+rYn/AKXPw6qo5Vg49EGrJ5tryoiRtHSobs558ib8M1rgKL2uSe6ljWULSXG7zsUj3SV7w1oswbVo0SBVCqLAAADsA0GMUkk3K3AABYL1jxerKt9v2k+ON+h/aXz9d+4tA3X/AGZMY9R+4Vs037YRXCE9TAhCN3PUbxH4YfPiEiDAovhCeg0P7W3n/CMUH9oKcfulGcTqhTAhK3pA/Ur4nF1B+4oModhC/RpxfwxRlPEKfJm1PuMla6mBCmBCD7L/AF8v738WHydgJEfbKMYQnoZvD+rH0h+Bw6HtJM/ZV2i/Vp9FfwGFu7RTGdkLtjldIJV/tSfu4ob+0VO79wI3idUJe3g/Wj6A/FsVQdlSz9pUYPWGGnBKCbk4DwGIDirhgvuBer//2Q=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68" name="Picture 20" descr="http://empretecguyana.org/Images/UNCTAD_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087" y="959571"/>
            <a:ext cx="1152525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86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1F24-5111-4C08-91BB-8A2DD3CA0AC3}" type="slidenum">
              <a:rPr lang="en-GB" smtClean="0"/>
              <a:t>10</a:t>
            </a:fld>
            <a:endParaRPr lang="en-GB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214623"/>
              </p:ext>
            </p:extLst>
          </p:nvPr>
        </p:nvGraphicFramePr>
        <p:xfrm>
          <a:off x="228600" y="838200"/>
          <a:ext cx="8610600" cy="542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800"/>
                <a:gridCol w="4114800"/>
              </a:tblGrid>
              <a:tr h="5420360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TIME_PERIOD_START_DATE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UNIT_MULT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UNIT_MEASURE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COMMENT_OBS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TRADE_SYSTEM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COMMODITY_CUSTOM_BREAKDOWN_CODE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COMMODITY_CUSTOM_BREAKDOWN_DESC</a:t>
                      </a:r>
                    </a:p>
                    <a:p>
                      <a:endParaRPr lang="en-GB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COUNTERPART_AREA_1_TYPE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COUNTERPART_AREA_2_TYPE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COUNTERPART_AREA_1_ANNOTATION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COUNTERPART_AREA_2_ANNOTATION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OBS_STATUS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Reference Period Start Date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Unit multiplier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Unit of measure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Comments to the observation value 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Trade System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Custom commodity breakdown code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Custom commodity breakdown description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Type of primary partner area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Type of additional partner area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Annotation of primary partner area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Annotation of additional partner area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Observation Status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Title 8"/>
          <p:cNvSpPr txBox="1">
            <a:spLocks/>
          </p:cNvSpPr>
          <p:nvPr/>
        </p:nvSpPr>
        <p:spPr>
          <a:xfrm>
            <a:off x="457200" y="82438"/>
            <a:ext cx="8229600" cy="41116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Attributes (total of 12) </a:t>
            </a:r>
            <a:endParaRPr lang="en-GB" sz="4000" dirty="0"/>
          </a:p>
        </p:txBody>
      </p:sp>
      <p:sp>
        <p:nvSpPr>
          <p:cNvPr id="6" name="Rectangle 5"/>
          <p:cNvSpPr/>
          <p:nvPr/>
        </p:nvSpPr>
        <p:spPr>
          <a:xfrm>
            <a:off x="243840" y="2286000"/>
            <a:ext cx="8153400" cy="838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12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lists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~ total of </a:t>
            </a:r>
            <a:r>
              <a:rPr lang="en-US" sz="4000" dirty="0" smtClean="0">
                <a:solidFill>
                  <a:srgbClr val="FF0000"/>
                </a:solidFill>
              </a:rPr>
              <a:t>16</a:t>
            </a:r>
            <a:r>
              <a:rPr lang="en-US" dirty="0" smtClean="0"/>
              <a:t> code lists ~</a:t>
            </a:r>
          </a:p>
          <a:p>
            <a:pPr marL="0" indent="0">
              <a:buNone/>
            </a:pPr>
            <a:r>
              <a:rPr lang="en-US" dirty="0"/>
              <a:t>m</a:t>
            </a:r>
            <a:r>
              <a:rPr lang="en-US" dirty="0" smtClean="0"/>
              <a:t>inimizing the creation of new code lists by applying the following principles:</a:t>
            </a:r>
          </a:p>
          <a:p>
            <a:pPr marL="0" indent="0">
              <a:buNone/>
            </a:pPr>
            <a:r>
              <a:rPr lang="en-US" dirty="0" smtClean="0"/>
              <a:t>#</a:t>
            </a:r>
            <a:r>
              <a:rPr lang="en-US" dirty="0" smtClean="0">
                <a:solidFill>
                  <a:srgbClr val="FF0000"/>
                </a:solidFill>
              </a:rPr>
              <a:t>use</a:t>
            </a:r>
            <a:r>
              <a:rPr lang="en-US" dirty="0" smtClean="0"/>
              <a:t> SDMX Cross Domain list# </a:t>
            </a:r>
            <a:r>
              <a:rPr lang="en-US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> code lists</a:t>
            </a:r>
          </a:p>
          <a:p>
            <a:pPr marL="0" indent="0">
              <a:buNone/>
            </a:pPr>
            <a:r>
              <a:rPr lang="en-US" dirty="0" smtClean="0"/>
              <a:t>#</a:t>
            </a:r>
            <a:r>
              <a:rPr lang="en-US" dirty="0" smtClean="0">
                <a:solidFill>
                  <a:srgbClr val="FF0000"/>
                </a:solidFill>
              </a:rPr>
              <a:t>use</a:t>
            </a:r>
            <a:r>
              <a:rPr lang="en-US" dirty="0" smtClean="0"/>
              <a:t> SNA/BOP/FDI list#  </a:t>
            </a:r>
            <a:r>
              <a:rPr lang="en-US" sz="2800" dirty="0">
                <a:solidFill>
                  <a:srgbClr val="FF0000"/>
                </a:solidFill>
              </a:rPr>
              <a:t>2</a:t>
            </a:r>
            <a:r>
              <a:rPr lang="en-US" dirty="0"/>
              <a:t> code </a:t>
            </a:r>
            <a:r>
              <a:rPr lang="en-US" dirty="0" smtClean="0"/>
              <a:t>lists</a:t>
            </a:r>
          </a:p>
          <a:p>
            <a:pPr marL="0" indent="0">
              <a:buNone/>
            </a:pPr>
            <a:r>
              <a:rPr lang="en-US" dirty="0" smtClean="0"/>
              <a:t>#</a:t>
            </a:r>
            <a:r>
              <a:rPr lang="en-US" dirty="0" smtClean="0">
                <a:solidFill>
                  <a:srgbClr val="FF0000"/>
                </a:solidFill>
              </a:rPr>
              <a:t>extend</a:t>
            </a:r>
            <a:r>
              <a:rPr lang="en-US" dirty="0" smtClean="0"/>
              <a:t> SNA/BOP/FDI list# </a:t>
            </a:r>
            <a:r>
              <a:rPr lang="en-US" sz="28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code </a:t>
            </a:r>
            <a:r>
              <a:rPr lang="en-US" dirty="0" smtClean="0"/>
              <a:t>lists</a:t>
            </a:r>
          </a:p>
          <a:p>
            <a:pPr marL="0" indent="0">
              <a:buNone/>
            </a:pPr>
            <a:r>
              <a:rPr lang="en-US" dirty="0" smtClean="0"/>
              <a:t>#</a:t>
            </a:r>
            <a:r>
              <a:rPr lang="en-US" dirty="0" smtClean="0">
                <a:solidFill>
                  <a:srgbClr val="FF0000"/>
                </a:solidFill>
              </a:rPr>
              <a:t>create</a:t>
            </a:r>
            <a:r>
              <a:rPr lang="en-US" dirty="0" smtClean="0"/>
              <a:t> IMTS specific list</a:t>
            </a:r>
            <a:r>
              <a:rPr lang="en-US" dirty="0"/>
              <a:t># </a:t>
            </a:r>
            <a:r>
              <a:rPr lang="en-US" sz="3600" dirty="0" smtClean="0">
                <a:solidFill>
                  <a:srgbClr val="FF0000"/>
                </a:solidFill>
              </a:rPr>
              <a:t>8</a:t>
            </a:r>
            <a:r>
              <a:rPr lang="en-US" dirty="0" smtClean="0"/>
              <a:t> code </a:t>
            </a:r>
            <a:r>
              <a:rPr lang="en-US" dirty="0"/>
              <a:t>lists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091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~ </a:t>
            </a:r>
            <a:r>
              <a:rPr lang="en-US" dirty="0" smtClean="0">
                <a:solidFill>
                  <a:srgbClr val="FF0000"/>
                </a:solidFill>
              </a:rPr>
              <a:t>Matrix of DSDs </a:t>
            </a:r>
            <a:r>
              <a:rPr lang="en-US" dirty="0" smtClean="0"/>
              <a:t>available at ~</a:t>
            </a:r>
          </a:p>
          <a:p>
            <a:pPr marL="0" indent="0" algn="ctr">
              <a:buNone/>
            </a:pPr>
            <a:r>
              <a:rPr lang="en-US" dirty="0" smtClean="0">
                <a:hlinkClick r:id="rId2"/>
              </a:rPr>
              <a:t>http://comtrade.un.org/sdmx</a:t>
            </a:r>
            <a:r>
              <a:rPr lang="en-US" dirty="0" smtClean="0"/>
              <a:t> 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895600"/>
            <a:ext cx="3810000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2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00" y="1481684"/>
            <a:ext cx="7692799" cy="423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1F24-5111-4C08-91BB-8A2DD3CA0AC3}" type="slidenum">
              <a:rPr lang="en-GB" smtClean="0"/>
              <a:t>13</a:t>
            </a:fld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3429000" y="5486400"/>
            <a:ext cx="48768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en-US" sz="1200" i="1" dirty="0"/>
              <a:t>Codes used in this example:</a:t>
            </a:r>
            <a:endParaRPr lang="en-US" sz="1200" dirty="0"/>
          </a:p>
          <a:p>
            <a:pPr fontAlgn="base"/>
            <a:r>
              <a:rPr lang="en-US" sz="1200" dirty="0"/>
              <a:t>HS12_010121: "Pure-bred breeding horses"</a:t>
            </a:r>
          </a:p>
          <a:p>
            <a:pPr fontAlgn="base"/>
            <a:r>
              <a:rPr lang="en-US" sz="1200" dirty="0"/>
              <a:t>HS12_0101XX: "Live horses, asses, mules and hinnies // Confidential Item"</a:t>
            </a:r>
          </a:p>
          <a:p>
            <a:pPr fontAlgn="base"/>
            <a:r>
              <a:rPr lang="en-US" sz="1200" dirty="0"/>
              <a:t>SITC4_0015: "Horses, asses, mules &amp; hinnies, live"</a:t>
            </a:r>
          </a:p>
          <a:p>
            <a:pPr fontAlgn="base"/>
            <a:r>
              <a:rPr lang="en-US" sz="1200" dirty="0"/>
              <a:t>ISIC4_014: "Animal production"</a:t>
            </a:r>
          </a:p>
          <a:p>
            <a:pPr fontAlgn="base"/>
            <a:r>
              <a:rPr lang="en-US" sz="1200" dirty="0" smtClean="0"/>
              <a:t>_</a:t>
            </a:r>
            <a:r>
              <a:rPr lang="en-US" sz="1200" dirty="0"/>
              <a:t>X = "Not allocated / unspecified"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r>
              <a:rPr lang="en-US" sz="2800" dirty="0" smtClean="0"/>
              <a:t>Outright exportation of </a:t>
            </a:r>
            <a:r>
              <a:rPr lang="en-US" sz="2800" dirty="0"/>
              <a:t>horses </a:t>
            </a:r>
            <a:r>
              <a:rPr lang="en-US" sz="2800" dirty="0" smtClean="0"/>
              <a:t>from Argentina to US </a:t>
            </a:r>
            <a:r>
              <a:rPr lang="en-US" sz="2800" dirty="0"/>
              <a:t>via Panama in 2015 with confidential </a:t>
            </a:r>
            <a:r>
              <a:rPr lang="en-US" sz="2800" dirty="0" smtClean="0"/>
              <a:t>transactions and four measures (CIF, FOB, Weight and Quantity)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0622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Governance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The SDMX-IMTS Working Group drafted a paper on </a:t>
            </a:r>
            <a:r>
              <a:rPr lang="en-US" sz="2800" dirty="0" smtClean="0">
                <a:solidFill>
                  <a:srgbClr val="FF0000"/>
                </a:solidFill>
              </a:rPr>
              <a:t>options for governance </a:t>
            </a:r>
            <a:r>
              <a:rPr lang="en-US" sz="2800" dirty="0" smtClean="0"/>
              <a:t>taking into account existing mechanism (BOP/SNA/FDI Ownership Group)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Commence by analyzing overlapped artefacts</a:t>
            </a:r>
            <a:endParaRPr lang="en-GB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962399"/>
            <a:ext cx="7239000" cy="239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42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governance options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Option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: </a:t>
            </a:r>
            <a:r>
              <a:rPr lang="en-US" dirty="0" smtClean="0"/>
              <a:t>To </a:t>
            </a:r>
            <a:r>
              <a:rPr lang="en-US" dirty="0" smtClean="0">
                <a:solidFill>
                  <a:srgbClr val="FF0000"/>
                </a:solidFill>
              </a:rPr>
              <a:t>expand</a:t>
            </a:r>
            <a:r>
              <a:rPr lang="en-US" dirty="0" smtClean="0"/>
              <a:t> </a:t>
            </a:r>
            <a:r>
              <a:rPr lang="en-US" dirty="0"/>
              <a:t>the terms of reference the SDMX-IMTS Working Group to assume ownership role with UNSD as maintenance agency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Option 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dirty="0"/>
              <a:t>: To </a:t>
            </a:r>
            <a:r>
              <a:rPr lang="en-US" dirty="0">
                <a:solidFill>
                  <a:srgbClr val="FF0000"/>
                </a:solidFill>
              </a:rPr>
              <a:t>join</a:t>
            </a:r>
            <a:r>
              <a:rPr lang="en-US" dirty="0"/>
              <a:t> the existing Ownership Group of BOP, FDI and </a:t>
            </a:r>
            <a:r>
              <a:rPr lang="en-US" dirty="0" smtClean="0"/>
              <a:t>NA. The </a:t>
            </a:r>
            <a:r>
              <a:rPr lang="en-US" dirty="0"/>
              <a:t>maintenance agency is </a:t>
            </a:r>
            <a:r>
              <a:rPr lang="en-US" dirty="0" smtClean="0"/>
              <a:t>UNSD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128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 and Cons of option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Pro</a:t>
            </a:r>
            <a:r>
              <a:rPr lang="en-US" dirty="0"/>
              <a:t>: 1) </a:t>
            </a:r>
            <a:r>
              <a:rPr lang="en-US" dirty="0">
                <a:solidFill>
                  <a:srgbClr val="FF0000"/>
                </a:solidFill>
              </a:rPr>
              <a:t>Better coordination </a:t>
            </a:r>
            <a:r>
              <a:rPr lang="en-US" dirty="0"/>
              <a:t>in updating the 2 code lists shared with NA, BOP and FDI. 2) </a:t>
            </a:r>
            <a:r>
              <a:rPr lang="en-US" dirty="0">
                <a:solidFill>
                  <a:srgbClr val="FF0000"/>
                </a:solidFill>
              </a:rPr>
              <a:t>Closer integration </a:t>
            </a:r>
            <a:r>
              <a:rPr lang="en-US" dirty="0"/>
              <a:t>between IMTS and other domains in Economic Statistics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Con</a:t>
            </a:r>
            <a:r>
              <a:rPr lang="en-US" dirty="0"/>
              <a:t>: 1) The need of </a:t>
            </a:r>
            <a:r>
              <a:rPr lang="en-US" dirty="0">
                <a:solidFill>
                  <a:srgbClr val="FF0000"/>
                </a:solidFill>
              </a:rPr>
              <a:t>extension</a:t>
            </a:r>
            <a:r>
              <a:rPr lang="en-US" dirty="0"/>
              <a:t> of existing 2 OG code lists </a:t>
            </a:r>
            <a:r>
              <a:rPr lang="en-US" dirty="0" smtClean="0"/>
              <a:t>to </a:t>
            </a:r>
            <a:r>
              <a:rPr lang="en-US" dirty="0"/>
              <a:t>cover IMTS specific list. 2) Creation of mega-ownership structure may: a) </a:t>
            </a:r>
            <a:r>
              <a:rPr lang="en-US" dirty="0" smtClean="0">
                <a:solidFill>
                  <a:srgbClr val="FF0000"/>
                </a:solidFill>
              </a:rPr>
              <a:t>marginalize</a:t>
            </a:r>
            <a:r>
              <a:rPr lang="en-US" dirty="0" smtClean="0"/>
              <a:t> </a:t>
            </a:r>
            <a:r>
              <a:rPr lang="en-US" dirty="0"/>
              <a:t>IMTS, b) </a:t>
            </a:r>
            <a:r>
              <a:rPr lang="en-US" dirty="0">
                <a:solidFill>
                  <a:srgbClr val="FF0000"/>
                </a:solidFill>
              </a:rPr>
              <a:t>slow down </a:t>
            </a:r>
            <a:r>
              <a:rPr lang="en-US" dirty="0"/>
              <a:t>process in updating/maintaining the 8 code lists for </a:t>
            </a:r>
            <a:r>
              <a:rPr lang="en-US" dirty="0">
                <a:solidFill>
                  <a:srgbClr val="FF0000"/>
                </a:solidFill>
              </a:rPr>
              <a:t>exclusive use in </a:t>
            </a:r>
            <a:r>
              <a:rPr lang="en-US" dirty="0" smtClean="0">
                <a:solidFill>
                  <a:srgbClr val="FF0000"/>
                </a:solidFill>
              </a:rPr>
              <a:t>SDMX-IMTS</a:t>
            </a:r>
            <a:r>
              <a:rPr lang="en-US" dirty="0" smtClean="0"/>
              <a:t>, </a:t>
            </a:r>
            <a:r>
              <a:rPr lang="en-US" dirty="0"/>
              <a:t>c) cloud senior management responsibilities.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109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WG recommends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~ Option 1 ~</a:t>
            </a:r>
            <a:endParaRPr lang="en-GB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438400"/>
            <a:ext cx="8685183" cy="267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83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Roadmap - Summary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1F24-5111-4C08-91BB-8A2DD3CA0AC3}" type="slidenum">
              <a:rPr lang="en-GB" smtClean="0"/>
              <a:t>18</a:t>
            </a:fld>
            <a:endParaRPr lang="en-GB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343072783"/>
              </p:ext>
            </p:extLst>
          </p:nvPr>
        </p:nvGraphicFramePr>
        <p:xfrm>
          <a:off x="381000" y="838200"/>
          <a:ext cx="86106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7544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How to assist countries in the </a:t>
            </a:r>
            <a:r>
              <a:rPr lang="en-US" dirty="0" smtClean="0">
                <a:solidFill>
                  <a:srgbClr val="FF0000"/>
                </a:solidFill>
              </a:rPr>
              <a:t>implementation</a:t>
            </a:r>
            <a:r>
              <a:rPr lang="en-US" dirty="0" smtClean="0"/>
              <a:t> of SDMX-IMTS?</a:t>
            </a:r>
          </a:p>
          <a:p>
            <a:r>
              <a:rPr lang="en-US" dirty="0"/>
              <a:t>How to better align the work on Trade SDMX and </a:t>
            </a:r>
            <a:r>
              <a:rPr lang="en-US" dirty="0">
                <a:solidFill>
                  <a:srgbClr val="FF0000"/>
                </a:solidFill>
              </a:rPr>
              <a:t>WCO Data Model</a:t>
            </a:r>
            <a:r>
              <a:rPr lang="en-US" dirty="0"/>
              <a:t>? </a:t>
            </a:r>
          </a:p>
          <a:p>
            <a:r>
              <a:rPr lang="en-US" dirty="0" smtClean="0"/>
              <a:t>How to solve transmission of </a:t>
            </a:r>
            <a:r>
              <a:rPr lang="en-US" dirty="0" smtClean="0">
                <a:solidFill>
                  <a:srgbClr val="FF0000"/>
                </a:solidFill>
              </a:rPr>
              <a:t>huge volume </a:t>
            </a:r>
            <a:r>
              <a:rPr lang="en-US" dirty="0" smtClean="0"/>
              <a:t>of trade data through SDMX? </a:t>
            </a:r>
          </a:p>
          <a:p>
            <a:r>
              <a:rPr lang="en-US" dirty="0" smtClean="0"/>
              <a:t>How to manage specific data </a:t>
            </a:r>
            <a:r>
              <a:rPr lang="en-US" dirty="0" smtClean="0">
                <a:solidFill>
                  <a:srgbClr val="FF0000"/>
                </a:solidFill>
              </a:rPr>
              <a:t>confidentiality</a:t>
            </a:r>
            <a:r>
              <a:rPr lang="en-US" dirty="0" smtClean="0"/>
              <a:t>, frequent </a:t>
            </a:r>
            <a:r>
              <a:rPr lang="en-US" dirty="0" smtClean="0">
                <a:solidFill>
                  <a:srgbClr val="FF0000"/>
                </a:solidFill>
              </a:rPr>
              <a:t>versioning</a:t>
            </a:r>
            <a:r>
              <a:rPr lang="en-US" dirty="0" smtClean="0"/>
              <a:t> of code lists, and </a:t>
            </a:r>
            <a:r>
              <a:rPr lang="en-US" dirty="0" smtClean="0">
                <a:solidFill>
                  <a:srgbClr val="FF0000"/>
                </a:solidFill>
              </a:rPr>
              <a:t>integration</a:t>
            </a:r>
            <a:r>
              <a:rPr lang="en-US" dirty="0" smtClean="0"/>
              <a:t> of national code lists?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547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Group on SDMX-IMTS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800" dirty="0" smtClean="0"/>
              <a:t>Established in 2013</a:t>
            </a:r>
            <a:endParaRPr lang="en-US" sz="2800" dirty="0" smtClean="0"/>
          </a:p>
          <a:p>
            <a:pPr marL="0" indent="0" algn="ctr">
              <a:buNone/>
            </a:pPr>
            <a:r>
              <a:rPr lang="en-GB" sz="2800" dirty="0">
                <a:solidFill>
                  <a:srgbClr val="FF0000"/>
                </a:solidFill>
              </a:rPr>
              <a:t>UN</a:t>
            </a:r>
            <a:r>
              <a:rPr lang="en-GB" sz="2800" dirty="0"/>
              <a:t>, </a:t>
            </a:r>
            <a:r>
              <a:rPr lang="en-GB" sz="2800" dirty="0">
                <a:solidFill>
                  <a:srgbClr val="FF0000"/>
                </a:solidFill>
              </a:rPr>
              <a:t>OECD</a:t>
            </a:r>
            <a:r>
              <a:rPr lang="en-GB" sz="2800" dirty="0"/>
              <a:t>, </a:t>
            </a:r>
            <a:r>
              <a:rPr lang="en-GB" sz="2800" dirty="0" smtClean="0">
                <a:solidFill>
                  <a:srgbClr val="FF0000"/>
                </a:solidFill>
              </a:rPr>
              <a:t>Eurostat</a:t>
            </a:r>
            <a:r>
              <a:rPr lang="en-GB" sz="2800" dirty="0"/>
              <a:t>, </a:t>
            </a:r>
            <a:r>
              <a:rPr lang="en-GB" sz="2800" dirty="0">
                <a:solidFill>
                  <a:srgbClr val="FF0000"/>
                </a:solidFill>
              </a:rPr>
              <a:t>ITC</a:t>
            </a:r>
            <a:r>
              <a:rPr lang="en-GB" sz="2800" dirty="0"/>
              <a:t>, </a:t>
            </a:r>
            <a:r>
              <a:rPr lang="en-GB" sz="2800" dirty="0" smtClean="0">
                <a:solidFill>
                  <a:srgbClr val="FF0000"/>
                </a:solidFill>
              </a:rPr>
              <a:t>UNCTAD</a:t>
            </a:r>
          </a:p>
          <a:p>
            <a:pPr marL="0" indent="0" algn="ctr">
              <a:buNone/>
            </a:pPr>
            <a:endParaRPr lang="en-US" sz="2800" dirty="0" smtClean="0"/>
          </a:p>
          <a:p>
            <a:pPr marL="0" indent="0" algn="ctr">
              <a:buNone/>
            </a:pPr>
            <a:r>
              <a:rPr lang="en-US" sz="2800" dirty="0" smtClean="0"/>
              <a:t>~ Above organizations have a stake in International Merchandise Trade Statistics ~</a:t>
            </a:r>
          </a:p>
          <a:p>
            <a:pPr marL="0" indent="0" algn="ctr">
              <a:buNone/>
            </a:pPr>
            <a:endParaRPr lang="en-US" sz="2800" dirty="0" smtClean="0"/>
          </a:p>
          <a:p>
            <a:pPr marL="0" indent="0" algn="ctr">
              <a:buNone/>
            </a:pPr>
            <a:r>
              <a:rPr lang="en-US" sz="2800" dirty="0" smtClean="0"/>
              <a:t>~ All of them are part of Inter-Agency Task Force on International Trade Statistics ~</a:t>
            </a:r>
          </a:p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2800" dirty="0" smtClean="0"/>
              <a:t>~ UNSD </a:t>
            </a:r>
            <a:r>
              <a:rPr lang="en-US" sz="2800" dirty="0"/>
              <a:t>acts as secretariat for the Working </a:t>
            </a:r>
            <a:r>
              <a:rPr lang="en-US" sz="2800" dirty="0" smtClean="0"/>
              <a:t>Group ~</a:t>
            </a:r>
            <a:endParaRPr lang="en-US" sz="2800" dirty="0"/>
          </a:p>
          <a:p>
            <a:pPr marL="0" indent="0" algn="ctr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41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Please send your comments to muryawan@un.org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68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The </a:t>
            </a:r>
            <a:r>
              <a:rPr lang="en-US" dirty="0"/>
              <a:t>purpose is to specify uniform structures, concept definitions and code lists for the transmission </a:t>
            </a:r>
            <a:r>
              <a:rPr lang="en-US" dirty="0" smtClean="0"/>
              <a:t>of </a:t>
            </a:r>
            <a:r>
              <a:rPr lang="en-US" dirty="0" smtClean="0">
                <a:solidFill>
                  <a:srgbClr val="FF0000"/>
                </a:solidFill>
              </a:rPr>
              <a:t>global</a:t>
            </a:r>
            <a:r>
              <a:rPr lang="en-US" dirty="0" smtClean="0"/>
              <a:t> </a:t>
            </a:r>
            <a:r>
              <a:rPr lang="en-US" dirty="0">
                <a:solidFill>
                  <a:srgbClr val="FF0000"/>
                </a:solidFill>
              </a:rPr>
              <a:t>IMTS</a:t>
            </a:r>
            <a:r>
              <a:rPr lang="en-US" dirty="0"/>
              <a:t> data and metadata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Upgrading</a:t>
            </a:r>
            <a:r>
              <a:rPr lang="en-US" dirty="0"/>
              <a:t> (UNSD/OECD) </a:t>
            </a:r>
            <a:r>
              <a:rPr lang="en-US" dirty="0">
                <a:hlinkClick r:id="rId2"/>
              </a:rPr>
              <a:t>SDMX </a:t>
            </a:r>
            <a:r>
              <a:rPr lang="en-US" dirty="0" smtClean="0">
                <a:hlinkClick r:id="rId2"/>
              </a:rPr>
              <a:t>Trade</a:t>
            </a:r>
            <a:r>
              <a:rPr lang="en-US" dirty="0" smtClean="0"/>
              <a:t> (c. 2005, based on SDMX ver.1.0, </a:t>
            </a:r>
            <a:r>
              <a:rPr lang="en-US" dirty="0" smtClean="0"/>
              <a:t>still in production) </a:t>
            </a: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While </a:t>
            </a:r>
            <a:r>
              <a:rPr lang="en-US" dirty="0" smtClean="0">
                <a:solidFill>
                  <a:srgbClr val="FF0000"/>
                </a:solidFill>
              </a:rPr>
              <a:t>taking into account </a:t>
            </a:r>
            <a:r>
              <a:rPr lang="en-US" dirty="0" smtClean="0"/>
              <a:t>with </a:t>
            </a:r>
            <a:r>
              <a:rPr lang="en-US" dirty="0"/>
              <a:t>latest </a:t>
            </a:r>
            <a:r>
              <a:rPr lang="en-US" dirty="0" smtClean="0">
                <a:solidFill>
                  <a:srgbClr val="FF0000"/>
                </a:solidFill>
              </a:rPr>
              <a:t>SDMX</a:t>
            </a:r>
            <a:r>
              <a:rPr lang="en-US" dirty="0" smtClean="0"/>
              <a:t> technical specification (ver.2.1) and the </a:t>
            </a:r>
            <a:r>
              <a:rPr lang="en-US" dirty="0"/>
              <a:t>latest </a:t>
            </a:r>
            <a:r>
              <a:rPr lang="en-US" dirty="0">
                <a:solidFill>
                  <a:srgbClr val="FF0000"/>
                </a:solidFill>
              </a:rPr>
              <a:t>recommendations</a:t>
            </a:r>
            <a:r>
              <a:rPr lang="en-US" dirty="0"/>
              <a:t> on IMTS (IMTS 2010)</a:t>
            </a:r>
          </a:p>
          <a:p>
            <a:pPr marL="0" indent="0" algn="ctr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04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54184"/>
            <a:ext cx="8229600" cy="4417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have done so far</a:t>
            </a:r>
            <a:endParaRPr lang="en-GB" dirty="0"/>
          </a:p>
        </p:txBody>
      </p:sp>
      <p:grpSp>
        <p:nvGrpSpPr>
          <p:cNvPr id="8" name="Group 7"/>
          <p:cNvGrpSpPr/>
          <p:nvPr/>
        </p:nvGrpSpPr>
        <p:grpSpPr>
          <a:xfrm>
            <a:off x="304800" y="1295400"/>
            <a:ext cx="3733800" cy="5105400"/>
            <a:chOff x="304800" y="1295400"/>
            <a:chExt cx="3733800" cy="5105400"/>
          </a:xfrm>
        </p:grpSpPr>
        <p:sp>
          <p:nvSpPr>
            <p:cNvPr id="6" name="Rectangle 5"/>
            <p:cNvSpPr/>
            <p:nvPr/>
          </p:nvSpPr>
          <p:spPr>
            <a:xfrm>
              <a:off x="304800" y="1295400"/>
              <a:ext cx="3733800" cy="51054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27" name="Picture 3" descr="C:\Users\markie.muryawan\AppData\Local\Microsoft\Windows\Temporary Internet Files\Content.IE5\8AXOSBP3\Green_check.svg[1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5425" y="4937467"/>
              <a:ext cx="1352550" cy="1352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Right Arrow 6"/>
          <p:cNvSpPr/>
          <p:nvPr/>
        </p:nvSpPr>
        <p:spPr>
          <a:xfrm flipH="1">
            <a:off x="3810000" y="4689817"/>
            <a:ext cx="4267199" cy="1828800"/>
          </a:xfrm>
          <a:prstGeom prst="rightArrow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u="sng" dirty="0">
                <a:solidFill>
                  <a:schemeClr val="bg1"/>
                </a:solidFill>
              </a:rPr>
              <a:t>Global Consultation - May/June 2015</a:t>
            </a:r>
            <a:endParaRPr lang="en-GB" sz="32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85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Consultation - 2015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/>
              <a:t>Not only questions on </a:t>
            </a:r>
            <a:r>
              <a:rPr lang="en-US" dirty="0" smtClean="0">
                <a:solidFill>
                  <a:srgbClr val="FF0000"/>
                </a:solidFill>
              </a:rPr>
              <a:t>contents</a:t>
            </a:r>
            <a:r>
              <a:rPr lang="en-US" dirty="0" smtClean="0"/>
              <a:t> but also </a:t>
            </a:r>
            <a:r>
              <a:rPr lang="en-US" dirty="0" smtClean="0">
                <a:solidFill>
                  <a:srgbClr val="FF0000"/>
                </a:solidFill>
              </a:rPr>
              <a:t>implementation plan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0000"/>
                </a:solidFill>
              </a:rPr>
              <a:t>capacity building </a:t>
            </a:r>
            <a:r>
              <a:rPr lang="en-US" dirty="0" smtClean="0"/>
              <a:t>needs</a:t>
            </a:r>
          </a:p>
          <a:p>
            <a:pPr marL="0" indent="0">
              <a:buNone/>
            </a:pPr>
            <a:r>
              <a:rPr lang="en-US" dirty="0" smtClean="0"/>
              <a:t>				  A </a:t>
            </a:r>
            <a:r>
              <a:rPr lang="en-US" dirty="0"/>
              <a:t>total of </a:t>
            </a:r>
            <a:r>
              <a:rPr lang="en-US" dirty="0">
                <a:solidFill>
                  <a:srgbClr val="FF0000"/>
                </a:solidFill>
              </a:rPr>
              <a:t>87</a:t>
            </a:r>
            <a:r>
              <a:rPr lang="en-US" dirty="0"/>
              <a:t> </a:t>
            </a:r>
            <a:r>
              <a:rPr lang="en-US" dirty="0" smtClean="0"/>
              <a:t>respondents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Positive</a:t>
            </a:r>
            <a:r>
              <a:rPr lang="en-US" dirty="0" smtClean="0"/>
              <a:t> feedback on </a:t>
            </a:r>
          </a:p>
          <a:p>
            <a:pPr marL="0" indent="0">
              <a:buNone/>
            </a:pPr>
            <a:r>
              <a:rPr lang="en-US" dirty="0" smtClean="0"/>
              <a:t>the DSDs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733800"/>
            <a:ext cx="39719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7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Concerns identified in the consultation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a.	Possible </a:t>
            </a:r>
            <a:r>
              <a:rPr lang="en-US" dirty="0">
                <a:solidFill>
                  <a:srgbClr val="FF0000"/>
                </a:solidFill>
              </a:rPr>
              <a:t>inconsistency</a:t>
            </a:r>
            <a:r>
              <a:rPr lang="en-US" dirty="0"/>
              <a:t> of codes with existing (national) standards</a:t>
            </a:r>
          </a:p>
          <a:p>
            <a:pPr marL="0" indent="0">
              <a:buNone/>
            </a:pPr>
            <a:r>
              <a:rPr lang="en-US" dirty="0"/>
              <a:t>b.	</a:t>
            </a:r>
            <a:r>
              <a:rPr lang="en-US" dirty="0">
                <a:solidFill>
                  <a:srgbClr val="FF0000"/>
                </a:solidFill>
              </a:rPr>
              <a:t>Impracticality</a:t>
            </a:r>
            <a:r>
              <a:rPr lang="en-US" dirty="0"/>
              <a:t> of using SDMX format for IMTS due to </a:t>
            </a:r>
            <a:r>
              <a:rPr lang="en-US" dirty="0">
                <a:solidFill>
                  <a:srgbClr val="FF0000"/>
                </a:solidFill>
              </a:rPr>
              <a:t>huge data volumes</a:t>
            </a:r>
          </a:p>
          <a:p>
            <a:pPr marL="0" indent="0">
              <a:buNone/>
            </a:pPr>
            <a:r>
              <a:rPr lang="en-US" dirty="0"/>
              <a:t>c.	The needs to </a:t>
            </a:r>
            <a:r>
              <a:rPr lang="en-US" dirty="0">
                <a:solidFill>
                  <a:srgbClr val="FF0000"/>
                </a:solidFill>
              </a:rPr>
              <a:t>invest</a:t>
            </a:r>
            <a:r>
              <a:rPr lang="en-US" dirty="0"/>
              <a:t> to upgrade/build IT system</a:t>
            </a:r>
          </a:p>
          <a:p>
            <a:pPr marL="0" indent="0">
              <a:buNone/>
            </a:pPr>
            <a:r>
              <a:rPr lang="en-US" dirty="0"/>
              <a:t>d.	</a:t>
            </a:r>
            <a:r>
              <a:rPr lang="en-US" dirty="0">
                <a:solidFill>
                  <a:srgbClr val="FF0000"/>
                </a:solidFill>
              </a:rPr>
              <a:t>Lack of SDMX knowledge </a:t>
            </a:r>
            <a:r>
              <a:rPr lang="en-US" dirty="0"/>
              <a:t>in substantive area (trade statistician)</a:t>
            </a:r>
          </a:p>
          <a:p>
            <a:pPr marL="0" indent="0">
              <a:buNone/>
            </a:pPr>
            <a:r>
              <a:rPr lang="en-US" dirty="0"/>
              <a:t>e.	The need to address </a:t>
            </a:r>
            <a:r>
              <a:rPr lang="en-US" dirty="0">
                <a:solidFill>
                  <a:srgbClr val="FF0000"/>
                </a:solidFill>
              </a:rPr>
              <a:t>confidentiality</a:t>
            </a:r>
            <a:r>
              <a:rPr lang="en-US" dirty="0"/>
              <a:t> issues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855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However, a positive sign</a:t>
            </a:r>
            <a:endParaRPr lang="en-GB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00200"/>
            <a:ext cx="7981621" cy="3863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3200400" y="2209800"/>
            <a:ext cx="2286000" cy="3505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63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DSDs in Brief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All concepts mapped to Data flows resulting in 3 groups of dimensionality:</a:t>
            </a:r>
          </a:p>
          <a:p>
            <a:pPr marL="400050" lvl="1" indent="0">
              <a:buNone/>
            </a:pPr>
            <a:r>
              <a:rPr lang="en-US" dirty="0" smtClean="0"/>
              <a:t>~ </a:t>
            </a:r>
            <a:r>
              <a:rPr lang="en-US" dirty="0" smtClean="0">
                <a:solidFill>
                  <a:srgbClr val="FF0000"/>
                </a:solidFill>
              </a:rPr>
              <a:t>DSD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: All concepts, for data </a:t>
            </a:r>
            <a:r>
              <a:rPr lang="en-US" dirty="0" smtClean="0"/>
              <a:t>collection, may include confidential transactions </a:t>
            </a:r>
            <a:r>
              <a:rPr lang="en-US" dirty="0" smtClean="0"/>
              <a:t>~</a:t>
            </a:r>
            <a:endParaRPr lang="en-US" dirty="0"/>
          </a:p>
          <a:p>
            <a:pPr marL="400050" lvl="1" indent="0">
              <a:buNone/>
            </a:pPr>
            <a:r>
              <a:rPr lang="en-US" dirty="0" smtClean="0"/>
              <a:t>~ </a:t>
            </a:r>
            <a:r>
              <a:rPr lang="en-US" dirty="0" smtClean="0">
                <a:solidFill>
                  <a:srgbClr val="FF0000"/>
                </a:solidFill>
              </a:rPr>
              <a:t>DSD 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dirty="0"/>
              <a:t>: Most concepts, for public </a:t>
            </a:r>
            <a:r>
              <a:rPr lang="en-US" dirty="0" smtClean="0"/>
              <a:t>dissemination ~</a:t>
            </a:r>
            <a:endParaRPr lang="en-US" dirty="0"/>
          </a:p>
          <a:p>
            <a:pPr marL="400050" lvl="1" indent="0">
              <a:buNone/>
            </a:pPr>
            <a:r>
              <a:rPr lang="en-US" dirty="0" smtClean="0"/>
              <a:t>~ </a:t>
            </a:r>
            <a:r>
              <a:rPr lang="en-US" dirty="0" smtClean="0">
                <a:solidFill>
                  <a:srgbClr val="FF0000"/>
                </a:solidFill>
              </a:rPr>
              <a:t>DSD </a:t>
            </a:r>
            <a:r>
              <a:rPr lang="en-US" dirty="0">
                <a:solidFill>
                  <a:srgbClr val="FF0000"/>
                </a:solidFill>
              </a:rPr>
              <a:t>3</a:t>
            </a:r>
            <a:r>
              <a:rPr lang="en-US" dirty="0"/>
              <a:t>: For aggregate data, and </a:t>
            </a:r>
            <a:r>
              <a:rPr lang="en-US" dirty="0" smtClean="0"/>
              <a:t>indices ~</a:t>
            </a:r>
            <a:endParaRPr lang="en-US" dirty="0"/>
          </a:p>
          <a:p>
            <a:endParaRPr lang="en-US" dirty="0" smtClean="0"/>
          </a:p>
          <a:p>
            <a:r>
              <a:rPr lang="en-US" dirty="0"/>
              <a:t>Concepts classified into 18 dimensions , 12 attributes and 1 measurement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576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Dimensions (total of 18)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51F24-5111-4C08-91BB-8A2DD3CA0AC3}" type="slidenum">
              <a:rPr lang="en-GB" smtClean="0"/>
              <a:t>9</a:t>
            </a:fld>
            <a:endParaRPr lang="en-GB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603203"/>
              </p:ext>
            </p:extLst>
          </p:nvPr>
        </p:nvGraphicFramePr>
        <p:xfrm>
          <a:off x="152400" y="975360"/>
          <a:ext cx="8610600" cy="542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4800600"/>
              </a:tblGrid>
              <a:tr h="5420360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FREQ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TIME_PERIOD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REF_AREA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TRADE_FLOW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COMMODITY_1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COMMODITY_1_CONF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COMMODITY_2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COMMODITY_2_CONF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COMMODITY_CUSTOM_BREAKDOWN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COUNTERPART_AREA_1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COUNTERPART_AREA_1_CONF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COUNTERPART_AREA_2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COUNTERPART_AREA_2_CONF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TRANSPORT_MODE_BORDER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CUSTOMS_PROC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ECONOMIC_ACTIVITY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TRANSFORMATION</a:t>
                      </a:r>
                    </a:p>
                    <a:p>
                      <a:r>
                        <a:rPr lang="en-GB" sz="1800" dirty="0" smtClean="0">
                          <a:solidFill>
                            <a:srgbClr val="FF0000"/>
                          </a:solidFill>
                        </a:rPr>
                        <a:t>OBS_TYPE</a:t>
                      </a:r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Annual/Quarterly/Monthly/etc.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Reporting Period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Reporting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Country, mostly ISO country codes</a:t>
                      </a:r>
                    </a:p>
                    <a:p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Exports/Imports/etc.</a:t>
                      </a:r>
                    </a:p>
                    <a:p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HS-all editions, SITC all versions,  BEC</a:t>
                      </a:r>
                    </a:p>
                    <a:p>
                      <a:r>
                        <a:rPr lang="en-US" sz="1800" baseline="0" dirty="0" err="1" smtClean="0">
                          <a:solidFill>
                            <a:schemeClr val="tx1"/>
                          </a:solidFill>
                        </a:rPr>
                        <a:t>Confidentialized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commodity code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HS-all editions, SITC all versions,  BEC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err="1" smtClean="0">
                          <a:solidFill>
                            <a:schemeClr val="tx1"/>
                          </a:solidFill>
                        </a:rPr>
                        <a:t>Confidentialized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commodity code</a:t>
                      </a:r>
                    </a:p>
                    <a:p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Extension of commodity (tariff line level)</a:t>
                      </a:r>
                    </a:p>
                    <a:p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Trading partner  1, mostly ISO country codes</a:t>
                      </a:r>
                    </a:p>
                    <a:p>
                      <a:r>
                        <a:rPr lang="en-US" sz="1800" baseline="0" dirty="0" err="1" smtClean="0">
                          <a:solidFill>
                            <a:schemeClr val="tx1"/>
                          </a:solidFill>
                        </a:rPr>
                        <a:t>Confidentialized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primary partner area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Trading partner  2, mostly ISO country codes</a:t>
                      </a:r>
                    </a:p>
                    <a:p>
                      <a:r>
                        <a:rPr lang="en-US" sz="1800" baseline="0" dirty="0" err="1" smtClean="0">
                          <a:solidFill>
                            <a:schemeClr val="tx1"/>
                          </a:solidFill>
                        </a:rPr>
                        <a:t>Confidentialized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additional partner area</a:t>
                      </a:r>
                    </a:p>
                    <a:p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Mode of transport</a:t>
                      </a:r>
                    </a:p>
                    <a:p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Customs procedures codes, Revised Kyoto</a:t>
                      </a:r>
                    </a:p>
                    <a:p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Economic Activity/Industry based on ISIC</a:t>
                      </a:r>
                    </a:p>
                    <a:p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Transformation performed on OBS_VALUE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Type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of observation (e.g., CIF/FOB Value Quantity) 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228600" y="5699760"/>
            <a:ext cx="81534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56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989</Words>
  <Application>Microsoft Office PowerPoint</Application>
  <PresentationFormat>On-screen Show (4:3)</PresentationFormat>
  <Paragraphs>168</Paragraphs>
  <Slides>20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SDMX for International Merchandise Trade Statistics (SDMX-IMTS)</vt:lpstr>
      <vt:lpstr>Working Group on SDMX-IMTS</vt:lpstr>
      <vt:lpstr>Objectives</vt:lpstr>
      <vt:lpstr>What we have done so far</vt:lpstr>
      <vt:lpstr>Global Consultation - 2015</vt:lpstr>
      <vt:lpstr>Concerns identified in the consultation</vt:lpstr>
      <vt:lpstr>However, a positive sign</vt:lpstr>
      <vt:lpstr>DSDs in Brief</vt:lpstr>
      <vt:lpstr>Dimensions (total of 18) </vt:lpstr>
      <vt:lpstr>PowerPoint Presentation</vt:lpstr>
      <vt:lpstr>Code lists</vt:lpstr>
      <vt:lpstr>PowerPoint Presentation</vt:lpstr>
      <vt:lpstr>Outright exportation of horses from Argentina to US via Panama in 2015 with confidential transactions and four measures (CIF, FOB, Weight and Quantity)</vt:lpstr>
      <vt:lpstr>Governance</vt:lpstr>
      <vt:lpstr>The governance options</vt:lpstr>
      <vt:lpstr>Pros and Cons of option 2</vt:lpstr>
      <vt:lpstr>The WG recommends</vt:lpstr>
      <vt:lpstr>Roadmap - Summary</vt:lpstr>
      <vt:lpstr>Reflection</vt:lpstr>
      <vt:lpstr>Thank you</vt:lpstr>
    </vt:vector>
  </TitlesOfParts>
  <Company>United Nations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Integrated Trade/MSBR</dc:title>
  <dc:creator>Markie Muryawan</dc:creator>
  <cp:lastModifiedBy>Markie Muryawan</cp:lastModifiedBy>
  <cp:revision>52</cp:revision>
  <dcterms:created xsi:type="dcterms:W3CDTF">2015-09-22T13:02:58Z</dcterms:created>
  <dcterms:modified xsi:type="dcterms:W3CDTF">2015-09-28T20:30:47Z</dcterms:modified>
</cp:coreProperties>
</file>